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19"/>
  </p:notesMasterIdLst>
  <p:sldIdLst>
    <p:sldId id="256" r:id="rId2"/>
    <p:sldId id="276" r:id="rId3"/>
    <p:sldId id="259" r:id="rId4"/>
    <p:sldId id="261" r:id="rId5"/>
    <p:sldId id="257" r:id="rId6"/>
    <p:sldId id="268" r:id="rId7"/>
    <p:sldId id="260" r:id="rId8"/>
    <p:sldId id="258" r:id="rId9"/>
    <p:sldId id="267" r:id="rId10"/>
    <p:sldId id="269" r:id="rId11"/>
    <p:sldId id="263" r:id="rId12"/>
    <p:sldId id="274" r:id="rId13"/>
    <p:sldId id="264" r:id="rId14"/>
    <p:sldId id="265" r:id="rId15"/>
    <p:sldId id="273" r:id="rId16"/>
    <p:sldId id="266" r:id="rId17"/>
    <p:sldId id="27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AD58"/>
    <a:srgbClr val="71A84D"/>
    <a:srgbClr val="74AB4E"/>
    <a:srgbClr val="939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-8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DF7E4C-BFCB-4E22-950B-A2A1E9279772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</dgm:pt>
    <dgm:pt modelId="{11B06227-C2E1-4FDE-BCA4-A94186DC660E}">
      <dgm:prSet phldrT="[Текст]"/>
      <dgm:spPr/>
      <dgm:t>
        <a:bodyPr/>
        <a:lstStyle/>
        <a:p>
          <a:r>
            <a:rPr lang="uk-UA" b="0" noProof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Багато дітей буває тільки у безвідповідальних батьків!</a:t>
          </a:r>
          <a:endParaRPr lang="uk-UA" b="0" noProof="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19FCE0-9002-4BE3-BA62-8E072EFED92D}" type="parTrans" cxnId="{7CCC5A94-A874-49FE-9A8C-2C811F5DFDAD}">
      <dgm:prSet/>
      <dgm:spPr/>
      <dgm:t>
        <a:bodyPr/>
        <a:lstStyle/>
        <a:p>
          <a:endParaRPr lang="ru-RU"/>
        </a:p>
      </dgm:t>
    </dgm:pt>
    <dgm:pt modelId="{BD0FFE4E-14A5-4AE2-AD54-9EAC3F7C6E07}" type="sibTrans" cxnId="{7CCC5A94-A874-49FE-9A8C-2C811F5DFDAD}">
      <dgm:prSet/>
      <dgm:spPr/>
      <dgm:t>
        <a:bodyPr/>
        <a:lstStyle/>
        <a:p>
          <a:endParaRPr lang="ru-RU"/>
        </a:p>
      </dgm:t>
    </dgm:pt>
    <dgm:pt modelId="{37F8F972-01B0-40AF-98DB-C372BFF100B9}" type="pres">
      <dgm:prSet presAssocID="{27DF7E4C-BFCB-4E22-950B-A2A1E9279772}" presName="linearFlow" presStyleCnt="0">
        <dgm:presLayoutVars>
          <dgm:dir/>
          <dgm:resizeHandles val="exact"/>
        </dgm:presLayoutVars>
      </dgm:prSet>
      <dgm:spPr/>
    </dgm:pt>
    <dgm:pt modelId="{7C4876F5-45D5-474A-BA0C-16D672C8E56C}" type="pres">
      <dgm:prSet presAssocID="{11B06227-C2E1-4FDE-BCA4-A94186DC660E}" presName="composite" presStyleCnt="0"/>
      <dgm:spPr/>
    </dgm:pt>
    <dgm:pt modelId="{9E255F8D-F873-4E29-97AA-A1457BB49057}" type="pres">
      <dgm:prSet presAssocID="{11B06227-C2E1-4FDE-BCA4-A94186DC660E}" presName="imgShp" presStyleLbl="fgImgPlace1" presStyleIdx="0" presStyleCnt="1" custLinFactNeighborX="-33765" custLinFactNeighborY="2246"/>
      <dgm:spPr>
        <a:blipFill>
          <a:blip xmlns:r="http://schemas.openxmlformats.org/officeDocument/2006/relationships" r:embed="rId1"/>
          <a:srcRect/>
          <a:stretch>
            <a:fillRect l="-39000" r="-39000"/>
          </a:stretch>
        </a:blipFill>
      </dgm:spPr>
    </dgm:pt>
    <dgm:pt modelId="{880CC500-5C07-489E-A22B-C2A808E37F5B}" type="pres">
      <dgm:prSet presAssocID="{11B06227-C2E1-4FDE-BCA4-A94186DC660E}" presName="txShp" presStyleLbl="node1" presStyleIdx="0" presStyleCnt="1" custScaleX="132249" custLinFactNeighborX="13126" custLinFactNeighborY="2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1FCA0-704B-4D2D-B7DF-34E158C21AEF}" type="presOf" srcId="{11B06227-C2E1-4FDE-BCA4-A94186DC660E}" destId="{880CC500-5C07-489E-A22B-C2A808E37F5B}" srcOrd="0" destOrd="0" presId="urn:microsoft.com/office/officeart/2005/8/layout/vList3"/>
    <dgm:cxn modelId="{7CCC5A94-A874-49FE-9A8C-2C811F5DFDAD}" srcId="{27DF7E4C-BFCB-4E22-950B-A2A1E9279772}" destId="{11B06227-C2E1-4FDE-BCA4-A94186DC660E}" srcOrd="0" destOrd="0" parTransId="{B519FCE0-9002-4BE3-BA62-8E072EFED92D}" sibTransId="{BD0FFE4E-14A5-4AE2-AD54-9EAC3F7C6E07}"/>
    <dgm:cxn modelId="{84A7416F-CB51-4313-9F1A-45438D517DA0}" type="presOf" srcId="{27DF7E4C-BFCB-4E22-950B-A2A1E9279772}" destId="{37F8F972-01B0-40AF-98DB-C372BFF100B9}" srcOrd="0" destOrd="0" presId="urn:microsoft.com/office/officeart/2005/8/layout/vList3"/>
    <dgm:cxn modelId="{4856C301-8C14-4333-B4CA-811172FB59B2}" type="presParOf" srcId="{37F8F972-01B0-40AF-98DB-C372BFF100B9}" destId="{7C4876F5-45D5-474A-BA0C-16D672C8E56C}" srcOrd="0" destOrd="0" presId="urn:microsoft.com/office/officeart/2005/8/layout/vList3"/>
    <dgm:cxn modelId="{173857C9-38A8-4573-90E4-9CDC719D7EC4}" type="presParOf" srcId="{7C4876F5-45D5-474A-BA0C-16D672C8E56C}" destId="{9E255F8D-F873-4E29-97AA-A1457BB49057}" srcOrd="0" destOrd="0" presId="urn:microsoft.com/office/officeart/2005/8/layout/vList3"/>
    <dgm:cxn modelId="{096BA4E4-472C-4523-8A23-21942E2892CB}" type="presParOf" srcId="{7C4876F5-45D5-474A-BA0C-16D672C8E56C}" destId="{880CC500-5C07-489E-A22B-C2A808E37F5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C8BAF9-41A5-4263-903C-BE2626783056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101B74-C466-4085-BD7B-1E0DB97BB2B7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uk-UA" sz="2800" noProof="0" dirty="0" smtClean="0">
              <a:latin typeface="Comic Sans MS" panose="030F0702030302020204" pitchFamily="66" charset="0"/>
            </a:rPr>
            <a:t>В Україні майже 400 тисяч сімей, що мають трьох і більше дітей.</a:t>
          </a:r>
          <a:endParaRPr lang="uk-UA" sz="2800" noProof="0" dirty="0">
            <a:latin typeface="Comic Sans MS" panose="030F0702030302020204" pitchFamily="66" charset="0"/>
          </a:endParaRPr>
        </a:p>
      </dgm:t>
    </dgm:pt>
    <dgm:pt modelId="{0C703C65-C806-42C6-9AB8-0DC988BF13C7}" type="parTrans" cxnId="{15F6B565-5B13-4478-A0AD-A57DEEDCC4B8}">
      <dgm:prSet/>
      <dgm:spPr/>
      <dgm:t>
        <a:bodyPr/>
        <a:lstStyle/>
        <a:p>
          <a:endParaRPr lang="ru-RU"/>
        </a:p>
      </dgm:t>
    </dgm:pt>
    <dgm:pt modelId="{FFA5A4AB-90A8-44A9-A62B-2FFA4143DB1E}" type="sibTrans" cxnId="{15F6B565-5B13-4478-A0AD-A57DEEDCC4B8}">
      <dgm:prSet/>
      <dgm:spPr/>
      <dgm:t>
        <a:bodyPr/>
        <a:lstStyle/>
        <a:p>
          <a:endParaRPr lang="ru-RU"/>
        </a:p>
      </dgm:t>
    </dgm:pt>
    <dgm:pt modelId="{A21B9909-9ADD-4832-BA19-891CFCD1BC29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uk-UA" sz="2800" noProof="0" dirty="0" smtClean="0">
              <a:latin typeface="Comic Sans MS" panose="030F0702030302020204" pitchFamily="66" charset="0"/>
            </a:rPr>
            <a:t>У багатодітних сім'ях виховується близько 20 % всіх дітей в країні.</a:t>
          </a:r>
          <a:endParaRPr lang="uk-UA" sz="2800" noProof="0" dirty="0">
            <a:latin typeface="Comic Sans MS" panose="030F0702030302020204" pitchFamily="66" charset="0"/>
          </a:endParaRPr>
        </a:p>
      </dgm:t>
    </dgm:pt>
    <dgm:pt modelId="{60D5F58A-E26E-405B-9362-901B31A7B042}" type="parTrans" cxnId="{8C6855A0-03BB-42F8-8A4F-8C9272578758}">
      <dgm:prSet/>
      <dgm:spPr/>
      <dgm:t>
        <a:bodyPr/>
        <a:lstStyle/>
        <a:p>
          <a:endParaRPr lang="ru-RU"/>
        </a:p>
      </dgm:t>
    </dgm:pt>
    <dgm:pt modelId="{91D6593E-B602-4912-816D-670395C3D22F}" type="sibTrans" cxnId="{8C6855A0-03BB-42F8-8A4F-8C9272578758}">
      <dgm:prSet/>
      <dgm:spPr/>
      <dgm:t>
        <a:bodyPr/>
        <a:lstStyle/>
        <a:p>
          <a:endParaRPr lang="ru-RU"/>
        </a:p>
      </dgm:t>
    </dgm:pt>
    <dgm:pt modelId="{58FC2AB1-B494-4BA1-8292-70F2E7123A20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uk-UA" sz="2800" noProof="0" dirty="0" smtClean="0">
              <a:latin typeface="Comic Sans MS" panose="030F0702030302020204" pitchFamily="66" charset="0"/>
            </a:rPr>
            <a:t>Багатодітні сім'ї становлять близько 4 % від загальної кількості українських сімей.</a:t>
          </a:r>
          <a:endParaRPr lang="uk-UA" sz="2800" noProof="0" dirty="0">
            <a:latin typeface="Comic Sans MS" panose="030F0702030302020204" pitchFamily="66" charset="0"/>
          </a:endParaRPr>
        </a:p>
      </dgm:t>
    </dgm:pt>
    <dgm:pt modelId="{C43944F8-2705-4C57-B68F-6B908124DFAE}" type="parTrans" cxnId="{0ACE82D6-4343-4F44-979C-E46B6369B11C}">
      <dgm:prSet/>
      <dgm:spPr/>
      <dgm:t>
        <a:bodyPr/>
        <a:lstStyle/>
        <a:p>
          <a:endParaRPr lang="ru-RU"/>
        </a:p>
      </dgm:t>
    </dgm:pt>
    <dgm:pt modelId="{70BAA523-1751-49A2-83D1-5677C373CA89}" type="sibTrans" cxnId="{0ACE82D6-4343-4F44-979C-E46B6369B11C}">
      <dgm:prSet/>
      <dgm:spPr/>
      <dgm:t>
        <a:bodyPr/>
        <a:lstStyle/>
        <a:p>
          <a:endParaRPr lang="ru-RU"/>
        </a:p>
      </dgm:t>
    </dgm:pt>
    <dgm:pt modelId="{5D9EBD34-2974-41E7-A896-F5AC1E39B862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uk-UA" sz="2800" noProof="0" dirty="0" smtClean="0">
              <a:latin typeface="Comic Sans MS" panose="030F0702030302020204" pitchFamily="66" charset="0"/>
            </a:rPr>
            <a:t>Близько 76,4 % від загальної кількості українських сімей з трьома і більше дітьми живуть за межею бідності.</a:t>
          </a:r>
          <a:endParaRPr lang="uk-UA" sz="2800" noProof="0" dirty="0">
            <a:latin typeface="Comic Sans MS" panose="030F0702030302020204" pitchFamily="66" charset="0"/>
          </a:endParaRPr>
        </a:p>
      </dgm:t>
    </dgm:pt>
    <dgm:pt modelId="{004D0185-A518-459F-AE90-A8E8E9A0392C}" type="parTrans" cxnId="{5ABD6E48-3801-4C76-8E5D-0525B46DEBB9}">
      <dgm:prSet/>
      <dgm:spPr/>
      <dgm:t>
        <a:bodyPr/>
        <a:lstStyle/>
        <a:p>
          <a:endParaRPr lang="ru-RU"/>
        </a:p>
      </dgm:t>
    </dgm:pt>
    <dgm:pt modelId="{ECDE42EF-F4C2-4D3B-BD76-D3AEAC2F0A81}" type="sibTrans" cxnId="{5ABD6E48-3801-4C76-8E5D-0525B46DEBB9}">
      <dgm:prSet/>
      <dgm:spPr/>
      <dgm:t>
        <a:bodyPr/>
        <a:lstStyle/>
        <a:p>
          <a:endParaRPr lang="ru-RU"/>
        </a:p>
      </dgm:t>
    </dgm:pt>
    <dgm:pt modelId="{BA119614-0A64-4B45-8E99-505AAF7D8143}" type="pres">
      <dgm:prSet presAssocID="{25C8BAF9-41A5-4263-903C-BE26267830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86A455-1DAB-49AA-9C42-A58C96CF6C44}" type="pres">
      <dgm:prSet presAssocID="{B3101B74-C466-4085-BD7B-1E0DB97BB2B7}" presName="parentText" presStyleLbl="node1" presStyleIdx="0" presStyleCnt="4" custScaleY="105931" custLinFactNeighborX="-2565" custLinFactNeighborY="-88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6F900-4B86-4D0D-BAB9-3AFD1031818B}" type="pres">
      <dgm:prSet presAssocID="{FFA5A4AB-90A8-44A9-A62B-2FFA4143DB1E}" presName="spacer" presStyleCnt="0"/>
      <dgm:spPr/>
      <dgm:t>
        <a:bodyPr/>
        <a:lstStyle/>
        <a:p>
          <a:endParaRPr lang="ru-RU"/>
        </a:p>
      </dgm:t>
    </dgm:pt>
    <dgm:pt modelId="{3692854C-669D-45B6-89E8-D3997EB927C7}" type="pres">
      <dgm:prSet presAssocID="{A21B9909-9ADD-4832-BA19-891CFCD1BC2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FB51DB-E08D-46AB-B8E5-9A7C3E7E4E0C}" type="pres">
      <dgm:prSet presAssocID="{91D6593E-B602-4912-816D-670395C3D22F}" presName="spacer" presStyleCnt="0"/>
      <dgm:spPr/>
      <dgm:t>
        <a:bodyPr/>
        <a:lstStyle/>
        <a:p>
          <a:endParaRPr lang="ru-RU"/>
        </a:p>
      </dgm:t>
    </dgm:pt>
    <dgm:pt modelId="{9172250E-D8E4-4394-8275-323DE0E6BD1E}" type="pres">
      <dgm:prSet presAssocID="{58FC2AB1-B494-4BA1-8292-70F2E7123A2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272722-8BA5-4D8F-A5F1-B49DB4723340}" type="pres">
      <dgm:prSet presAssocID="{70BAA523-1751-49A2-83D1-5677C373CA89}" presName="spacer" presStyleCnt="0"/>
      <dgm:spPr/>
      <dgm:t>
        <a:bodyPr/>
        <a:lstStyle/>
        <a:p>
          <a:endParaRPr lang="ru-RU"/>
        </a:p>
      </dgm:t>
    </dgm:pt>
    <dgm:pt modelId="{2EC9FD41-177E-438C-B85E-D1E25A954A24}" type="pres">
      <dgm:prSet presAssocID="{5D9EBD34-2974-41E7-A896-F5AC1E39B86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6855A0-03BB-42F8-8A4F-8C9272578758}" srcId="{25C8BAF9-41A5-4263-903C-BE2626783056}" destId="{A21B9909-9ADD-4832-BA19-891CFCD1BC29}" srcOrd="1" destOrd="0" parTransId="{60D5F58A-E26E-405B-9362-901B31A7B042}" sibTransId="{91D6593E-B602-4912-816D-670395C3D22F}"/>
    <dgm:cxn modelId="{B45D2F92-612F-461A-AEBF-AA9CC11AD7C9}" type="presOf" srcId="{A21B9909-9ADD-4832-BA19-891CFCD1BC29}" destId="{3692854C-669D-45B6-89E8-D3997EB927C7}" srcOrd="0" destOrd="0" presId="urn:microsoft.com/office/officeart/2005/8/layout/vList2"/>
    <dgm:cxn modelId="{8C971E19-5487-4004-A371-3880F8DBFBC5}" type="presOf" srcId="{25C8BAF9-41A5-4263-903C-BE2626783056}" destId="{BA119614-0A64-4B45-8E99-505AAF7D8143}" srcOrd="0" destOrd="0" presId="urn:microsoft.com/office/officeart/2005/8/layout/vList2"/>
    <dgm:cxn modelId="{0ACE82D6-4343-4F44-979C-E46B6369B11C}" srcId="{25C8BAF9-41A5-4263-903C-BE2626783056}" destId="{58FC2AB1-B494-4BA1-8292-70F2E7123A20}" srcOrd="2" destOrd="0" parTransId="{C43944F8-2705-4C57-B68F-6B908124DFAE}" sibTransId="{70BAA523-1751-49A2-83D1-5677C373CA89}"/>
    <dgm:cxn modelId="{C533F4E0-1AFE-4490-AE6B-AE8DA4D66381}" type="presOf" srcId="{5D9EBD34-2974-41E7-A896-F5AC1E39B862}" destId="{2EC9FD41-177E-438C-B85E-D1E25A954A24}" srcOrd="0" destOrd="0" presId="urn:microsoft.com/office/officeart/2005/8/layout/vList2"/>
    <dgm:cxn modelId="{5ABD6E48-3801-4C76-8E5D-0525B46DEBB9}" srcId="{25C8BAF9-41A5-4263-903C-BE2626783056}" destId="{5D9EBD34-2974-41E7-A896-F5AC1E39B862}" srcOrd="3" destOrd="0" parTransId="{004D0185-A518-459F-AE90-A8E8E9A0392C}" sibTransId="{ECDE42EF-F4C2-4D3B-BD76-D3AEAC2F0A81}"/>
    <dgm:cxn modelId="{27315712-FEED-4033-B6CF-B0C4FEF27648}" type="presOf" srcId="{58FC2AB1-B494-4BA1-8292-70F2E7123A20}" destId="{9172250E-D8E4-4394-8275-323DE0E6BD1E}" srcOrd="0" destOrd="0" presId="urn:microsoft.com/office/officeart/2005/8/layout/vList2"/>
    <dgm:cxn modelId="{15F6B565-5B13-4478-A0AD-A57DEEDCC4B8}" srcId="{25C8BAF9-41A5-4263-903C-BE2626783056}" destId="{B3101B74-C466-4085-BD7B-1E0DB97BB2B7}" srcOrd="0" destOrd="0" parTransId="{0C703C65-C806-42C6-9AB8-0DC988BF13C7}" sibTransId="{FFA5A4AB-90A8-44A9-A62B-2FFA4143DB1E}"/>
    <dgm:cxn modelId="{B42C6A96-21A8-4050-98BC-CE5B667C9392}" type="presOf" srcId="{B3101B74-C466-4085-BD7B-1E0DB97BB2B7}" destId="{AE86A455-1DAB-49AA-9C42-A58C96CF6C44}" srcOrd="0" destOrd="0" presId="urn:microsoft.com/office/officeart/2005/8/layout/vList2"/>
    <dgm:cxn modelId="{E3EC182C-F2A1-439C-AA55-9A0037517AF9}" type="presParOf" srcId="{BA119614-0A64-4B45-8E99-505AAF7D8143}" destId="{AE86A455-1DAB-49AA-9C42-A58C96CF6C44}" srcOrd="0" destOrd="0" presId="urn:microsoft.com/office/officeart/2005/8/layout/vList2"/>
    <dgm:cxn modelId="{6E6FDDD6-1AA3-4D27-B5FB-91481F64FE39}" type="presParOf" srcId="{BA119614-0A64-4B45-8E99-505AAF7D8143}" destId="{CD76F900-4B86-4D0D-BAB9-3AFD1031818B}" srcOrd="1" destOrd="0" presId="urn:microsoft.com/office/officeart/2005/8/layout/vList2"/>
    <dgm:cxn modelId="{D4EA00DB-7516-4599-BBDC-7DCC974E7A57}" type="presParOf" srcId="{BA119614-0A64-4B45-8E99-505AAF7D8143}" destId="{3692854C-669D-45B6-89E8-D3997EB927C7}" srcOrd="2" destOrd="0" presId="urn:microsoft.com/office/officeart/2005/8/layout/vList2"/>
    <dgm:cxn modelId="{82429DCE-E618-4B43-AD18-5873017C9A02}" type="presParOf" srcId="{BA119614-0A64-4B45-8E99-505AAF7D8143}" destId="{07FB51DB-E08D-46AB-B8E5-9A7C3E7E4E0C}" srcOrd="3" destOrd="0" presId="urn:microsoft.com/office/officeart/2005/8/layout/vList2"/>
    <dgm:cxn modelId="{5970DCB9-6B74-48B1-AE3A-46B324E22467}" type="presParOf" srcId="{BA119614-0A64-4B45-8E99-505AAF7D8143}" destId="{9172250E-D8E4-4394-8275-323DE0E6BD1E}" srcOrd="4" destOrd="0" presId="urn:microsoft.com/office/officeart/2005/8/layout/vList2"/>
    <dgm:cxn modelId="{9508A9EC-8D6E-47FB-8D1C-8ADF03097255}" type="presParOf" srcId="{BA119614-0A64-4B45-8E99-505AAF7D8143}" destId="{5F272722-8BA5-4D8F-A5F1-B49DB4723340}" srcOrd="5" destOrd="0" presId="urn:microsoft.com/office/officeart/2005/8/layout/vList2"/>
    <dgm:cxn modelId="{70E0CC03-2765-4090-AA33-DA8CD1BADA2C}" type="presParOf" srcId="{BA119614-0A64-4B45-8E99-505AAF7D8143}" destId="{2EC9FD41-177E-438C-B85E-D1E25A954A2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713333-5CD5-46EF-B36F-0D73BF4D162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2783BC-4FA8-4D78-B143-132AAB70386F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uk-UA" sz="2400" noProof="0" dirty="0" smtClean="0"/>
            <a:t>   </a:t>
          </a:r>
          <a:r>
            <a:rPr lang="uk-UA" sz="2200" noProof="0" dirty="0" smtClean="0">
              <a:latin typeface="Comic Sans MS" panose="030F0702030302020204" pitchFamily="66" charset="0"/>
            </a:rPr>
            <a:t>Дитина, виховуючись у великому колективі, отримує цінний досвід соціальної адаптації, волею-неволею навчається налагоджувати контакт з кожним членом сім'ї. Такі діти більш пристосовані до життя. Для дитини, що виросла в невеликій сім'ї, звикання до дитячого садку, школі йде куди повільніше.</a:t>
          </a:r>
          <a:endParaRPr lang="uk-UA" sz="2200" noProof="0" dirty="0">
            <a:latin typeface="Comic Sans MS" panose="030F0702030302020204" pitchFamily="66" charset="0"/>
          </a:endParaRPr>
        </a:p>
      </dgm:t>
    </dgm:pt>
    <dgm:pt modelId="{5854663A-1254-40B5-A0EA-33FAA20B8634}" type="parTrans" cxnId="{D9CA5D20-25E3-4EEF-83FF-F503963BB6F4}">
      <dgm:prSet/>
      <dgm:spPr/>
      <dgm:t>
        <a:bodyPr/>
        <a:lstStyle/>
        <a:p>
          <a:endParaRPr lang="ru-RU"/>
        </a:p>
      </dgm:t>
    </dgm:pt>
    <dgm:pt modelId="{33267F09-8B29-481E-8D47-17F1475EDC7D}" type="sibTrans" cxnId="{D9CA5D20-25E3-4EEF-83FF-F503963BB6F4}">
      <dgm:prSet/>
      <dgm:spPr/>
      <dgm:t>
        <a:bodyPr/>
        <a:lstStyle/>
        <a:p>
          <a:endParaRPr lang="ru-RU"/>
        </a:p>
      </dgm:t>
    </dgm:pt>
    <dgm:pt modelId="{56084E55-5C61-4B20-9936-6C21061630E5}" type="pres">
      <dgm:prSet presAssocID="{64713333-5CD5-46EF-B36F-0D73BF4D162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9ECCF0-8B67-48B5-95EB-49E36FE3925C}" type="pres">
      <dgm:prSet presAssocID="{652783BC-4FA8-4D78-B143-132AAB70386F}" presName="composite" presStyleCnt="0"/>
      <dgm:spPr/>
    </dgm:pt>
    <dgm:pt modelId="{EE25FCC7-968B-419F-8CB0-1ECEFAB1E607}" type="pres">
      <dgm:prSet presAssocID="{652783BC-4FA8-4D78-B143-132AAB70386F}" presName="imgShp" presStyleLbl="fgImgPlace1" presStyleIdx="0" presStyleCnt="1" custLinFactNeighborX="-43800" custLinFactNeighborY="-45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F9E7B0F-62B7-4E78-ACFC-7B38A909DA2B}" type="pres">
      <dgm:prSet presAssocID="{652783BC-4FA8-4D78-B143-132AAB70386F}" presName="txShp" presStyleLbl="node1" presStyleIdx="0" presStyleCnt="1" custScaleX="139615" custLinFactNeighborX="5019" custLinFactNeighborY="5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21D6A3-BF75-4411-AACC-3FFE69BCC5E6}" type="presOf" srcId="{652783BC-4FA8-4D78-B143-132AAB70386F}" destId="{1F9E7B0F-62B7-4E78-ACFC-7B38A909DA2B}" srcOrd="0" destOrd="0" presId="urn:microsoft.com/office/officeart/2005/8/layout/vList3"/>
    <dgm:cxn modelId="{CBBF77FA-A69B-4943-8B8A-006754825075}" type="presOf" srcId="{64713333-5CD5-46EF-B36F-0D73BF4D162A}" destId="{56084E55-5C61-4B20-9936-6C21061630E5}" srcOrd="0" destOrd="0" presId="urn:microsoft.com/office/officeart/2005/8/layout/vList3"/>
    <dgm:cxn modelId="{D9CA5D20-25E3-4EEF-83FF-F503963BB6F4}" srcId="{64713333-5CD5-46EF-B36F-0D73BF4D162A}" destId="{652783BC-4FA8-4D78-B143-132AAB70386F}" srcOrd="0" destOrd="0" parTransId="{5854663A-1254-40B5-A0EA-33FAA20B8634}" sibTransId="{33267F09-8B29-481E-8D47-17F1475EDC7D}"/>
    <dgm:cxn modelId="{D1A00B09-6B2E-4DE1-9080-112A22704D7F}" type="presParOf" srcId="{56084E55-5C61-4B20-9936-6C21061630E5}" destId="{309ECCF0-8B67-48B5-95EB-49E36FE3925C}" srcOrd="0" destOrd="0" presId="urn:microsoft.com/office/officeart/2005/8/layout/vList3"/>
    <dgm:cxn modelId="{6327F8B9-CD28-47E8-B6E3-AB3A4C603CC0}" type="presParOf" srcId="{309ECCF0-8B67-48B5-95EB-49E36FE3925C}" destId="{EE25FCC7-968B-419F-8CB0-1ECEFAB1E607}" srcOrd="0" destOrd="0" presId="urn:microsoft.com/office/officeart/2005/8/layout/vList3"/>
    <dgm:cxn modelId="{2257103A-24B4-4C9C-9080-D085DD7AB26A}" type="presParOf" srcId="{309ECCF0-8B67-48B5-95EB-49E36FE3925C}" destId="{1F9E7B0F-62B7-4E78-ACFC-7B38A909DA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CC500-5C07-489E-A22B-C2A808E37F5B}">
      <dsp:nvSpPr>
        <dsp:cNvPr id="0" name=""/>
        <dsp:cNvSpPr/>
      </dsp:nvSpPr>
      <dsp:spPr>
        <a:xfrm rot="10800000">
          <a:off x="1257340" y="0"/>
          <a:ext cx="9173196" cy="152802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73816" tIns="171450" rIns="32004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500" b="0" kern="1200" noProof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Багато дітей буває тільки у безвідповідальних батьків!</a:t>
          </a:r>
          <a:endParaRPr lang="uk-UA" sz="4500" b="0" kern="1200" noProof="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639346" y="0"/>
        <a:ext cx="8791190" cy="1528023"/>
      </dsp:txXfrm>
    </dsp:sp>
    <dsp:sp modelId="{9E255F8D-F873-4E29-97AA-A1457BB49057}">
      <dsp:nvSpPr>
        <dsp:cNvPr id="0" name=""/>
        <dsp:cNvSpPr/>
      </dsp:nvSpPr>
      <dsp:spPr>
        <a:xfrm>
          <a:off x="467166" y="0"/>
          <a:ext cx="1528023" cy="1528023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39000" r="-39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86A455-1DAB-49AA-9C42-A58C96CF6C44}">
      <dsp:nvSpPr>
        <dsp:cNvPr id="0" name=""/>
        <dsp:cNvSpPr/>
      </dsp:nvSpPr>
      <dsp:spPr>
        <a:xfrm>
          <a:off x="0" y="136"/>
          <a:ext cx="11146684" cy="1200855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noProof="0" dirty="0" smtClean="0">
              <a:latin typeface="Comic Sans MS" panose="030F0702030302020204" pitchFamily="66" charset="0"/>
            </a:rPr>
            <a:t>В Україні майже 400 тисяч сімей, що мають трьох і більше дітей.</a:t>
          </a:r>
          <a:endParaRPr lang="uk-UA" sz="2800" kern="1200" noProof="0" dirty="0">
            <a:latin typeface="Comic Sans MS" panose="030F0702030302020204" pitchFamily="66" charset="0"/>
          </a:endParaRPr>
        </a:p>
      </dsp:txBody>
      <dsp:txXfrm>
        <a:off x="58621" y="58757"/>
        <a:ext cx="11029442" cy="1083613"/>
      </dsp:txXfrm>
    </dsp:sp>
    <dsp:sp modelId="{3692854C-669D-45B6-89E8-D3997EB927C7}">
      <dsp:nvSpPr>
        <dsp:cNvPr id="0" name=""/>
        <dsp:cNvSpPr/>
      </dsp:nvSpPr>
      <dsp:spPr>
        <a:xfrm>
          <a:off x="0" y="1215314"/>
          <a:ext cx="11146684" cy="1133620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noProof="0" dirty="0" smtClean="0">
              <a:latin typeface="Comic Sans MS" panose="030F0702030302020204" pitchFamily="66" charset="0"/>
            </a:rPr>
            <a:t>У багатодітних сім'ях виховується близько 20 % всіх дітей в країні.</a:t>
          </a:r>
          <a:endParaRPr lang="uk-UA" sz="2800" kern="1200" noProof="0" dirty="0">
            <a:latin typeface="Comic Sans MS" panose="030F0702030302020204" pitchFamily="66" charset="0"/>
          </a:endParaRPr>
        </a:p>
      </dsp:txBody>
      <dsp:txXfrm>
        <a:off x="55339" y="1270653"/>
        <a:ext cx="11036006" cy="1022942"/>
      </dsp:txXfrm>
    </dsp:sp>
    <dsp:sp modelId="{9172250E-D8E4-4394-8275-323DE0E6BD1E}">
      <dsp:nvSpPr>
        <dsp:cNvPr id="0" name=""/>
        <dsp:cNvSpPr/>
      </dsp:nvSpPr>
      <dsp:spPr>
        <a:xfrm>
          <a:off x="0" y="2362097"/>
          <a:ext cx="11146684" cy="1133620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noProof="0" dirty="0" smtClean="0">
              <a:latin typeface="Comic Sans MS" panose="030F0702030302020204" pitchFamily="66" charset="0"/>
            </a:rPr>
            <a:t>Багатодітні сім'ї становлять близько 4 % від загальної кількості українських сімей.</a:t>
          </a:r>
          <a:endParaRPr lang="uk-UA" sz="2800" kern="1200" noProof="0" dirty="0">
            <a:latin typeface="Comic Sans MS" panose="030F0702030302020204" pitchFamily="66" charset="0"/>
          </a:endParaRPr>
        </a:p>
      </dsp:txBody>
      <dsp:txXfrm>
        <a:off x="55339" y="2417436"/>
        <a:ext cx="11036006" cy="1022942"/>
      </dsp:txXfrm>
    </dsp:sp>
    <dsp:sp modelId="{2EC9FD41-177E-438C-B85E-D1E25A954A24}">
      <dsp:nvSpPr>
        <dsp:cNvPr id="0" name=""/>
        <dsp:cNvSpPr/>
      </dsp:nvSpPr>
      <dsp:spPr>
        <a:xfrm>
          <a:off x="0" y="3508880"/>
          <a:ext cx="11146684" cy="1133620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noProof="0" dirty="0" smtClean="0">
              <a:latin typeface="Comic Sans MS" panose="030F0702030302020204" pitchFamily="66" charset="0"/>
            </a:rPr>
            <a:t>Близько 76,4 % від загальної кількості українських сімей з трьома і більше дітьми живуть за межею бідності.</a:t>
          </a:r>
          <a:endParaRPr lang="uk-UA" sz="2800" kern="1200" noProof="0" dirty="0">
            <a:latin typeface="Comic Sans MS" panose="030F0702030302020204" pitchFamily="66" charset="0"/>
          </a:endParaRPr>
        </a:p>
      </dsp:txBody>
      <dsp:txXfrm>
        <a:off x="55339" y="3564219"/>
        <a:ext cx="11036006" cy="10229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E7B0F-62B7-4E78-ACFC-7B38A909DA2B}">
      <dsp:nvSpPr>
        <dsp:cNvPr id="0" name=""/>
        <dsp:cNvSpPr/>
      </dsp:nvSpPr>
      <dsp:spPr>
        <a:xfrm rot="10800000">
          <a:off x="763796" y="1865"/>
          <a:ext cx="10254125" cy="1908415"/>
        </a:xfrm>
        <a:prstGeom prst="homePlat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41558" tIns="91440" rIns="170688" bIns="9144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noProof="0" dirty="0" smtClean="0"/>
            <a:t>   </a:t>
          </a:r>
          <a:r>
            <a:rPr lang="uk-UA" sz="2200" kern="1200" noProof="0" dirty="0" smtClean="0">
              <a:latin typeface="Comic Sans MS" panose="030F0702030302020204" pitchFamily="66" charset="0"/>
            </a:rPr>
            <a:t>Дитина, виховуючись у великому колективі, отримує цінний досвід соціальної адаптації, волею-неволею навчається налагоджувати контакт з кожним членом сім'ї. Такі діти більш пристосовані до життя. Для дитини, що виросла в невеликій сім'ї, звикання до дитячого садку, школі йде куди повільніше.</a:t>
          </a:r>
          <a:endParaRPr lang="uk-UA" sz="2200" kern="1200" noProof="0" dirty="0">
            <a:latin typeface="Comic Sans MS" panose="030F0702030302020204" pitchFamily="66" charset="0"/>
          </a:endParaRPr>
        </a:p>
      </dsp:txBody>
      <dsp:txXfrm rot="10800000">
        <a:off x="1240900" y="1865"/>
        <a:ext cx="9777021" cy="1908415"/>
      </dsp:txXfrm>
    </dsp:sp>
    <dsp:sp modelId="{EE25FCC7-968B-419F-8CB0-1ECEFAB1E607}">
      <dsp:nvSpPr>
        <dsp:cNvPr id="0" name=""/>
        <dsp:cNvSpPr/>
      </dsp:nvSpPr>
      <dsp:spPr>
        <a:xfrm>
          <a:off x="59855" y="0"/>
          <a:ext cx="1908415" cy="190841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65807-A2E2-4DD0-8EE8-954DB50A60B1}" type="datetimeFigureOut">
              <a:rPr lang="uk-UA" smtClean="0"/>
              <a:t>24.04.2019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42A20-EABA-4281-BC12-5ACBC41F08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667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42A20-EABA-4281-BC12-5ACBC41F0833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744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A546-BE48-4FF6-9C36-F5CD675BB5DB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244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94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157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47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29444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07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71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24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78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6062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3843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C:\Users\Coucou\Documents\Websites\Powerpoint Templates\New\Sources\30B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10416117" y="6372225"/>
            <a:ext cx="10823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1800" b="1">
                <a:solidFill>
                  <a:schemeClr val="bg1"/>
                </a:solidFill>
              </a:rPr>
              <a:t>Page </a:t>
            </a:r>
            <a:fld id="{B4861B01-2BF9-4F0D-B94E-41FD03C885E3}" type="slidenum">
              <a:rPr lang="fr-FR" sz="1800" b="1">
                <a:solidFill>
                  <a:schemeClr val="bg1"/>
                </a:solidFill>
              </a:rPr>
              <a:pPr eaLnBrk="1" hangingPunct="1"/>
              <a:t>‹#›</a:t>
            </a:fld>
            <a:endParaRPr lang="fr-FR" sz="1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4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slide" Target="slide2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7.xml"/><Relationship Id="rId3" Type="http://schemas.openxmlformats.org/officeDocument/2006/relationships/image" Target="../media/image6.png"/><Relationship Id="rId7" Type="http://schemas.openxmlformats.org/officeDocument/2006/relationships/slide" Target="slide8.xml"/><Relationship Id="rId12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15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microsoft.com/office/2007/relationships/hdphoto" Target="../media/hdphoto1.wdp"/><Relationship Id="rId9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slide" Target="slide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0438108" y="6452288"/>
            <a:ext cx="883403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13502" y="3746266"/>
            <a:ext cx="7586804" cy="1493822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uk-UA" sz="4500" b="1" i="1" dirty="0"/>
              <a:t>Виконала учениця </a:t>
            </a:r>
            <a:r>
              <a:rPr lang="en-US" sz="4500" b="1" i="1" dirty="0" smtClean="0"/>
              <a:t>10 </a:t>
            </a:r>
            <a:r>
              <a:rPr lang="uk-UA" sz="4500" b="1" i="1" dirty="0" smtClean="0"/>
              <a:t>класу</a:t>
            </a:r>
            <a:endParaRPr lang="uk-UA" sz="4500" b="1" i="1" dirty="0"/>
          </a:p>
          <a:p>
            <a:pPr algn="ctr"/>
            <a:r>
              <a:rPr lang="uk-UA" sz="4500" b="1" i="1" dirty="0"/>
              <a:t>Херсонської спеціалізованої школи №27</a:t>
            </a:r>
          </a:p>
          <a:p>
            <a:pPr algn="ctr"/>
            <a:r>
              <a:rPr lang="uk-UA" sz="4500" b="1" i="1" dirty="0"/>
              <a:t>Яковенко Олена</a:t>
            </a:r>
          </a:p>
          <a:p>
            <a:pPr algn="ctr"/>
            <a:r>
              <a:rPr lang="uk-UA" sz="4500" b="1" i="1" dirty="0"/>
              <a:t>Учитель</a:t>
            </a:r>
            <a:r>
              <a:rPr lang="uk-UA" sz="4500" b="1" i="1" dirty="0" smtClean="0"/>
              <a:t>:  </a:t>
            </a:r>
            <a:r>
              <a:rPr lang="uk-UA" sz="4500" b="1" i="1" dirty="0" err="1" smtClean="0"/>
              <a:t>Сомченко</a:t>
            </a:r>
            <a:r>
              <a:rPr lang="uk-UA" sz="4500" b="1" i="1" dirty="0" smtClean="0"/>
              <a:t>  І.М.</a:t>
            </a:r>
            <a:endParaRPr lang="ru-RU" sz="4500" b="1" i="1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02346">
            <a:off x="-333325" y="191181"/>
            <a:ext cx="3524816" cy="195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3062">
            <a:off x="8094064" y="4374641"/>
            <a:ext cx="4220824" cy="2406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7866" b="10146"/>
          <a:stretch/>
        </p:blipFill>
        <p:spPr>
          <a:xfrm rot="532275">
            <a:off x="98729" y="3447851"/>
            <a:ext cx="2909804" cy="358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976">
            <a:off x="9037519" y="-93799"/>
            <a:ext cx="2987058" cy="1991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831848" y="1781044"/>
            <a:ext cx="85501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Багатодітна</a:t>
            </a: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родина – </a:t>
            </a:r>
            <a:r>
              <a:rPr lang="ru-RU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дітей</a:t>
            </a: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багато</a:t>
            </a: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не </a:t>
            </a:r>
            <a:r>
              <a:rPr lang="ru-RU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буває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409468" y="6221690"/>
            <a:ext cx="565609" cy="52318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8879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6675"/>
            <a:ext cx="10972800" cy="1143000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Стереотипи про багатодітну родину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5299" y="936870"/>
            <a:ext cx="9752111" cy="4879468"/>
          </a:xfrm>
        </p:spPr>
        <p:txBody>
          <a:bodyPr>
            <a:noAutofit/>
          </a:bodyPr>
          <a:lstStyle/>
          <a:p>
            <a:pPr marL="0" indent="216000" algn="just">
              <a:spcBef>
                <a:spcPts val="0"/>
              </a:spcBef>
              <a:buNone/>
            </a:pPr>
            <a:r>
              <a:rPr lang="uk-UA" sz="2400" dirty="0" smtClean="0">
                <a:latin typeface="Comic Sans MS" panose="030F0702030302020204" pitchFamily="66" charset="0"/>
              </a:rPr>
              <a:t>Існує думка, що дати «гідну» освіту, «поставити на ноги», «вивести в люди», розвинути неординарну особистість, направити в потрібне русло, надати можливості для творчості в необхідному обсязі можна тільки одній-єдиній дитині. Адже для цього потрібно багато сил, засобів і уваги з боку батьків майбутнього дарування. А вже кожна наступна дитина буде страждати від браку уваги, грошових вливань і різноманітності в проведенні свого дозвілля. І все це негативно вплине на його майбутні можливості. Все це помилки. На прикладі багатьох багатодітних сімей можна зробити висновки, що у великих сім'ях народжуються і виростають неординарні й талановиті діти</a:t>
            </a:r>
            <a:r>
              <a:rPr lang="uk-UA" sz="2400" dirty="0" smtClean="0"/>
              <a:t>.</a:t>
            </a:r>
          </a:p>
          <a:p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14861" y="6338807"/>
            <a:ext cx="1038386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10734655" y="6242181"/>
            <a:ext cx="563609" cy="52318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5946">
            <a:off x="253877" y="4029163"/>
            <a:ext cx="2035933" cy="236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ÑÐ°Ð»Ð°Ð½Ð¾Ð²Ð¸ÑÐ° Ð´Ð¸ÑÐ¸Ð½Ð° ÑÐ¾ÑÐ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434">
            <a:off x="117987" y="1076632"/>
            <a:ext cx="1858297" cy="247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59595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Психологи про багатод</a:t>
            </a:r>
            <a:r>
              <a:rPr lang="uk-UA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ітні</a:t>
            </a: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сім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’</a:t>
            </a: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ї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0649660"/>
              </p:ext>
            </p:extLst>
          </p:nvPr>
        </p:nvGraphicFramePr>
        <p:xfrm>
          <a:off x="537929" y="1880814"/>
          <a:ext cx="11044471" cy="1910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231443"/>
            <a:ext cx="935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omic Sans MS" panose="030F0702030302020204" pitchFamily="66" charset="0"/>
              </a:rPr>
              <a:t>Психологи стверджують: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8022" y="3944417"/>
            <a:ext cx="9496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/>
            <a:r>
              <a:rPr lang="uk-UA" sz="2800" dirty="0" smtClean="0">
                <a:latin typeface="Comic Sans MS" panose="030F0702030302020204" pitchFamily="66" charset="0"/>
              </a:rPr>
              <a:t>З цими доводами важко не погодитися. Все воно так. Хоча й тут без винятків не обійтися. Різні сім'ї - різне виховання. І не тільки ... </a:t>
            </a:r>
            <a:endParaRPr lang="uk-UA" sz="2800" dirty="0"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14861" y="6338807"/>
            <a:ext cx="1007118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домой 9">
            <a:hlinkClick r:id="rId7" action="ppaction://hlinksldjump" highlightClick="1"/>
          </p:cNvPr>
          <p:cNvSpPr/>
          <p:nvPr/>
        </p:nvSpPr>
        <p:spPr>
          <a:xfrm>
            <a:off x="10734655" y="6242181"/>
            <a:ext cx="563609" cy="52318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63357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806" b="84480" l="2822" r="93298">
                        <a14:foregroundMark x1="34039" y1="53616" x2="34039" y2="48501"/>
                        <a14:foregroundMark x1="36684" y1="51852" x2="38624" y2="47972"/>
                        <a14:foregroundMark x1="47443" y1="40741" x2="46914" y2="37037"/>
                        <a14:foregroundMark x1="49383" y1="42152" x2="52557" y2="36508"/>
                        <a14:foregroundMark x1="55908" y1="39859" x2="57319" y2="44092"/>
                        <a14:foregroundMark x1="60847" y1="37919" x2="61023" y2="44092"/>
                        <a14:foregroundMark x1="75485" y1="57848" x2="75838" y2="53616"/>
                        <a14:foregroundMark x1="83598" y1="52910" x2="84656" y2="48325"/>
                        <a14:foregroundMark x1="86067" y1="55026" x2="88889" y2="48677"/>
                        <a14:foregroundMark x1="87478" y1="60494" x2="89947" y2="61552"/>
                        <a14:foregroundMark x1="6349" y1="81129" x2="8818" y2="79718"/>
                        <a14:foregroundMark x1="34392" y1="70194" x2="33510" y2="77778"/>
                        <a14:backgroundMark x1="57319" y1="47795" x2="58554" y2="48677"/>
                        <a14:backgroundMark x1="43034" y1="53792" x2="43563" y2="52381"/>
                        <a14:backgroundMark x1="32099" y1="63492" x2="32099" y2="65961"/>
                        <a14:backgroundMark x1="83069" y1="57496" x2="84480" y2="56614"/>
                        <a14:backgroundMark x1="89418" y1="65079" x2="89418" y2="64021"/>
                        <a14:backgroundMark x1="53086" y1="44621" x2="53086" y2="44621"/>
                      </a14:backgroundRemoval>
                    </a14:imgEffect>
                  </a14:imgLayer>
                </a14:imgProps>
              </a:ext>
            </a:extLst>
          </a:blip>
          <a:srcRect t="29595" b="16593"/>
          <a:stretch/>
        </p:blipFill>
        <p:spPr>
          <a:xfrm>
            <a:off x="3244464" y="3789116"/>
            <a:ext cx="5703070" cy="306888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Багатодітна родина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147714"/>
            <a:ext cx="10972800" cy="4525963"/>
          </a:xfrm>
        </p:spPr>
        <p:txBody>
          <a:bodyPr/>
          <a:lstStyle/>
          <a:p>
            <a:pPr marL="0" indent="358775" algn="just">
              <a:buNone/>
            </a:pPr>
            <a:r>
              <a:rPr lang="uk-UA" sz="3600" b="1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«Бог дає дитину – Бог дасть і на дитину»</a:t>
            </a:r>
            <a: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– гласить народна мудрість. Не треба так сильно хвилюватись щодо грошей, адже саме через це багато родин не хочуть мати дітей. Проте держава теж дає «щось» на дітей.</a:t>
            </a:r>
            <a:endParaRPr lang="uk-UA" dirty="0"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14861" y="6338807"/>
            <a:ext cx="1022888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470024" y="6242181"/>
            <a:ext cx="565609" cy="52318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10734655" y="6242181"/>
            <a:ext cx="563609" cy="52318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10454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Державні пільги 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0101" y="1476170"/>
            <a:ext cx="9524743" cy="3965417"/>
          </a:xfrm>
        </p:spPr>
        <p:txBody>
          <a:bodyPr>
            <a:normAutofit fontScale="85000" lnSpcReduction="20000"/>
          </a:bodyPr>
          <a:lstStyle/>
          <a:p>
            <a:pPr indent="-252000" algn="just">
              <a:lnSpc>
                <a:spcPct val="110000"/>
              </a:lnSpc>
              <a:spcBef>
                <a:spcPts val="0"/>
              </a:spcBef>
            </a:pPr>
            <a:r>
              <a:rPr lang="uk-UA" sz="2800" dirty="0" smtClean="0">
                <a:latin typeface="Comic Sans MS" panose="030F0702030302020204" pitchFamily="66" charset="0"/>
              </a:rPr>
              <a:t>Знижка 50-100% на оплату садка.</a:t>
            </a:r>
          </a:p>
          <a:p>
            <a:pPr indent="-252000" algn="just">
              <a:lnSpc>
                <a:spcPct val="110000"/>
              </a:lnSpc>
              <a:spcBef>
                <a:spcPts val="0"/>
              </a:spcBef>
            </a:pPr>
            <a:r>
              <a:rPr lang="uk-UA" sz="2800" dirty="0" smtClean="0">
                <a:latin typeface="Comic Sans MS" panose="030F0702030302020204" pitchFamily="66" charset="0"/>
              </a:rPr>
              <a:t>Знижка 50% на комунальні послуги, опалення та квартплату.</a:t>
            </a:r>
          </a:p>
          <a:p>
            <a:pPr indent="-252000" algn="just">
              <a:lnSpc>
                <a:spcPct val="110000"/>
              </a:lnSpc>
              <a:spcBef>
                <a:spcPts val="0"/>
              </a:spcBef>
            </a:pPr>
            <a:r>
              <a:rPr lang="uk-UA" sz="2800" dirty="0" smtClean="0">
                <a:latin typeface="Comic Sans MS" panose="030F0702030302020204" pitchFamily="66" charset="0"/>
              </a:rPr>
              <a:t>Пільговий проїзд у транспорті.</a:t>
            </a:r>
          </a:p>
          <a:p>
            <a:pPr indent="-252000" algn="just">
              <a:lnSpc>
                <a:spcPct val="110000"/>
              </a:lnSpc>
              <a:spcBef>
                <a:spcPts val="0"/>
              </a:spcBef>
            </a:pPr>
            <a:r>
              <a:rPr lang="uk-UA" sz="2800" dirty="0" smtClean="0">
                <a:latin typeface="Comic Sans MS" panose="030F0702030302020204" pitchFamily="66" charset="0"/>
              </a:rPr>
              <a:t>Щорічна додаткова відпустка 7 календарних днів працюючій жінці, яка виховує 2-х і більше дітей до 15 років.</a:t>
            </a:r>
          </a:p>
          <a:p>
            <a:pPr indent="-252000" algn="just">
              <a:lnSpc>
                <a:spcPct val="110000"/>
              </a:lnSpc>
              <a:spcBef>
                <a:spcPts val="0"/>
              </a:spcBef>
            </a:pPr>
            <a:r>
              <a:rPr lang="uk-UA" sz="2800" dirty="0" smtClean="0">
                <a:latin typeface="Comic Sans MS" panose="030F0702030302020204" pitchFamily="66" charset="0"/>
              </a:rPr>
              <a:t>Вихід на пенсію в 50 років при стажі від 15 років мамі 5-х дітей.</a:t>
            </a:r>
          </a:p>
          <a:p>
            <a:pPr indent="-252000" algn="just">
              <a:lnSpc>
                <a:spcPct val="110000"/>
              </a:lnSpc>
              <a:spcBef>
                <a:spcPts val="0"/>
              </a:spcBef>
            </a:pPr>
            <a:r>
              <a:rPr lang="uk-UA" sz="2800" dirty="0" smtClean="0">
                <a:latin typeface="Comic Sans MS" panose="030F0702030302020204" pitchFamily="66" charset="0"/>
              </a:rPr>
              <a:t>Батьки 3-х дітей до 16 років звільняються від проходження навчальних військових зборів.</a:t>
            </a:r>
          </a:p>
          <a:p>
            <a:pPr indent="-252000" algn="just">
              <a:lnSpc>
                <a:spcPct val="110000"/>
              </a:lnSpc>
              <a:spcBef>
                <a:spcPts val="0"/>
              </a:spcBef>
            </a:pPr>
            <a:r>
              <a:rPr lang="uk-UA" sz="2800" dirty="0" smtClean="0">
                <a:latin typeface="Comic Sans MS" panose="030F0702030302020204" pitchFamily="66" charset="0"/>
              </a:rPr>
              <a:t>Є можливість отримання безкоштовної земельної ділянки.</a:t>
            </a:r>
          </a:p>
          <a:p>
            <a:pPr indent="-252000" algn="just">
              <a:lnSpc>
                <a:spcPct val="110000"/>
              </a:lnSpc>
              <a:spcBef>
                <a:spcPts val="0"/>
              </a:spcBef>
            </a:pPr>
            <a:r>
              <a:rPr lang="uk-UA" sz="2800" dirty="0" smtClean="0">
                <a:latin typeface="Comic Sans MS" panose="030F0702030302020204" pitchFamily="66" charset="0"/>
              </a:rPr>
              <a:t>Пільги для вступу до вищого навчального закладу.</a:t>
            </a:r>
          </a:p>
          <a:p>
            <a:pPr indent="-252000">
              <a:lnSpc>
                <a:spcPct val="110000"/>
              </a:lnSpc>
              <a:spcBef>
                <a:spcPts val="0"/>
              </a:spcBef>
            </a:pPr>
            <a:endParaRPr lang="uk-UA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414861" y="6338807"/>
            <a:ext cx="1007390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470024" y="6242181"/>
            <a:ext cx="565609" cy="52318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10734655" y="6242181"/>
            <a:ext cx="563609" cy="52318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10004231" y="6242181"/>
            <a:ext cx="565610" cy="523188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296">
            <a:off x="114073" y="-58889"/>
            <a:ext cx="2794273" cy="185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1210">
            <a:off x="9542975" y="60833"/>
            <a:ext cx="2751160" cy="183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36200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420025" y="6338807"/>
            <a:ext cx="1017724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Благодійні фонди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929" y="1220898"/>
            <a:ext cx="11149781" cy="3318936"/>
          </a:xfrm>
        </p:spPr>
        <p:txBody>
          <a:bodyPr>
            <a:normAutofit fontScale="85000" lnSpcReduction="10000"/>
          </a:bodyPr>
          <a:lstStyle/>
          <a:p>
            <a:pPr marL="0" indent="21600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dirty="0" smtClean="0">
                <a:latin typeface="Comic Sans MS" panose="030F0702030302020204" pitchFamily="66" charset="0"/>
              </a:rPr>
              <a:t>В Україні існує дуже багато благодійних фондів </a:t>
            </a:r>
          </a:p>
          <a:p>
            <a:pPr marL="0" indent="21600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dirty="0" smtClean="0">
                <a:latin typeface="Comic Sans MS" panose="030F0702030302020204" pitchFamily="66" charset="0"/>
              </a:rPr>
              <a:t>для допомоги малозабезпеченим багатодітним сім’ям. </a:t>
            </a:r>
          </a:p>
          <a:p>
            <a:pPr indent="2160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latin typeface="Comic Sans MS" panose="030F0702030302020204" pitchFamily="66" charset="0"/>
              </a:rPr>
              <a:t>Всеукраїнський Благодійний Фонд «</a:t>
            </a:r>
            <a:r>
              <a:rPr lang="uk-UA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Соціальне партнерство</a:t>
            </a:r>
            <a:r>
              <a:rPr lang="uk-UA" dirty="0" smtClean="0">
                <a:latin typeface="Comic Sans MS" panose="030F0702030302020204" pitchFamily="66" charset="0"/>
              </a:rPr>
              <a:t>». </a:t>
            </a:r>
          </a:p>
          <a:p>
            <a:pPr indent="2160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latin typeface="Comic Sans MS" panose="030F0702030302020204" pitchFamily="66" charset="0"/>
              </a:rPr>
              <a:t>Реабілітаційний центр «</a:t>
            </a:r>
            <a:r>
              <a:rPr lang="uk-UA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Восток</a:t>
            </a:r>
            <a:r>
              <a:rPr lang="uk-UA" dirty="0" smtClean="0">
                <a:latin typeface="Comic Sans MS" panose="030F0702030302020204" pitchFamily="66" charset="0"/>
              </a:rPr>
              <a:t>», на базі якого проходять курс реабілітацій різні соціально незахищені верстви населення, у тому числі діти із багатодітних сімей.</a:t>
            </a:r>
          </a:p>
          <a:p>
            <a:pPr indent="2160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latin typeface="Comic Sans MS" panose="030F0702030302020204" pitchFamily="66" charset="0"/>
              </a:rPr>
              <a:t>Фонд Ріната Ахметова «</a:t>
            </a:r>
            <a:r>
              <a:rPr lang="uk-UA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Розвиток України</a:t>
            </a:r>
            <a:r>
              <a:rPr lang="uk-UA" dirty="0" smtClean="0">
                <a:latin typeface="Comic Sans MS" panose="030F0702030302020204" pitchFamily="66" charset="0"/>
              </a:rPr>
              <a:t>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1771"/>
          <a:stretch/>
        </p:blipFill>
        <p:spPr>
          <a:xfrm rot="359190">
            <a:off x="-77172" y="4302383"/>
            <a:ext cx="3460551" cy="2288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11888"/>
          <a:stretch/>
        </p:blipFill>
        <p:spPr>
          <a:xfrm rot="21306017">
            <a:off x="8855890" y="3746027"/>
            <a:ext cx="3128267" cy="2366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9670" r="13057"/>
          <a:stretch/>
        </p:blipFill>
        <p:spPr>
          <a:xfrm rot="695259">
            <a:off x="9695793" y="-120400"/>
            <a:ext cx="2641330" cy="2080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10734655" y="6242181"/>
            <a:ext cx="563609" cy="52318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10004231" y="6242181"/>
            <a:ext cx="565610" cy="523188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08571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58358"/>
            <a:ext cx="10972800" cy="1143000"/>
          </a:xfrm>
        </p:spPr>
        <p:txBody>
          <a:bodyPr>
            <a:normAutofit/>
          </a:bodyPr>
          <a:lstStyle/>
          <a:p>
            <a:r>
              <a:rPr lang="uk-UA" sz="6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Відомі багатодітні сім</a:t>
            </a:r>
            <a: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’</a:t>
            </a:r>
            <a:r>
              <a:rPr lang="uk-UA" sz="6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ї</a:t>
            </a:r>
            <a:endParaRPr lang="ru-RU" sz="6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5505" y="951910"/>
            <a:ext cx="7510128" cy="4356002"/>
          </a:xfrm>
        </p:spPr>
        <p:txBody>
          <a:bodyPr>
            <a:noAutofit/>
          </a:bodyPr>
          <a:lstStyle/>
          <a:p>
            <a:pPr marL="0" indent="216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400" dirty="0" smtClean="0">
                <a:latin typeface="Comic Sans MS" panose="030F0702030302020204" pitchFamily="66" charset="0"/>
              </a:rPr>
              <a:t>Спостерігаючи за багатьма відомими жінками і чоловіками, просто диву даєшся, як їм вдається поєднувати кар'єру, громадську діяльність, і роль хороших батьків. Особливо приємно дивують зіркові багатодітні матусі, які справляються з практично нереальним завданням. Вони-красиві і успішні жінки, у яких, дійсно, є чому повчитися. Як то кажуть, багатодітність нині в моді, і багато зірок із задоволенням слідують даному тренду.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32" y="1263254"/>
            <a:ext cx="3957045" cy="29677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10420025" y="6338807"/>
            <a:ext cx="1017724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11470024" y="6242181"/>
            <a:ext cx="565609" cy="52318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10734655" y="6242181"/>
            <a:ext cx="563609" cy="52318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6039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85" y="1312385"/>
            <a:ext cx="4491322" cy="2996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038" y="183180"/>
            <a:ext cx="9601196" cy="1303867"/>
          </a:xfrm>
        </p:spPr>
        <p:txBody>
          <a:bodyPr/>
          <a:lstStyle/>
          <a:p>
            <a:r>
              <a:rPr lang="uk-UA" sz="6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Багатодітна родина</a:t>
            </a:r>
            <a:endParaRPr lang="ru-RU" sz="6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5636" y="1487047"/>
            <a:ext cx="5610735" cy="4857192"/>
          </a:xfrm>
        </p:spPr>
        <p:txBody>
          <a:bodyPr/>
          <a:lstStyle/>
          <a:p>
            <a:pPr marL="0" indent="358775" algn="just">
              <a:buNone/>
            </a:pPr>
            <a:r>
              <a:rPr lang="uk-UA" sz="2800" dirty="0" smtClean="0">
                <a:latin typeface="Comic Sans MS" panose="030F0702030302020204" pitchFamily="66" charset="0"/>
              </a:rPr>
              <a:t>Без сім'ї немає щастя, без неї немає й щирої любові. А ще це саме те життєве середовище, де дитина повинна вчитися добру. Тому сім'я - це просто щастя. А якщо сім'я велика, то й щастя - більше. І мати велику сім'ю - по-своєму подвиг.</a:t>
            </a:r>
          </a:p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535" y="3639507"/>
            <a:ext cx="4385273" cy="292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0414861" y="6338807"/>
            <a:ext cx="1038386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10734655" y="6242181"/>
            <a:ext cx="563609" cy="52318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10004231" y="6242181"/>
            <a:ext cx="565610" cy="523188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9868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66" y="928671"/>
            <a:ext cx="9906069" cy="4525963"/>
          </a:xfrm>
        </p:spPr>
        <p:txBody>
          <a:bodyPr/>
          <a:lstStyle/>
          <a:p>
            <a:pPr algn="ctr">
              <a:buNone/>
            </a:pPr>
            <a:r>
              <a:rPr lang="uk-UA" dirty="0" smtClean="0">
                <a:latin typeface="Comic Sans MS" panose="030F0702030302020204" pitchFamily="66" charset="0"/>
              </a:rPr>
              <a:t>     </a:t>
            </a:r>
            <a:r>
              <a:rPr lang="uk-UA" sz="4000" dirty="0" smtClean="0">
                <a:latin typeface="Comic Sans MS" panose="030F0702030302020204" pitchFamily="66" charset="0"/>
              </a:rPr>
              <a:t>І все-таки, багатодітна сім'я - це здорово. Адже </a:t>
            </a:r>
            <a:r>
              <a:rPr lang="uk-UA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кожна наступна дитина - це нова радість, нове, дивне відкриття.</a:t>
            </a:r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14861" y="6338807"/>
            <a:ext cx="1038386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10734655" y="6242181"/>
            <a:ext cx="563609" cy="52318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ÐÐ°ÑÑÐ¸Ð½ÐºÐ¸ Ð¿Ð¾ Ð·Ð°Ð¿ÑÐ¾ÑÑ Ð´ÐµÑÐ¶Ð°Ð²Ð½Ñ Ð¿ÑÐ»ÑÐ³Ð¸ Ð±Ð°Ð³Ð°ÑÐ¾Ð´ÑÑÐ½Ð¸Ð¼ ÑÐ¾ÑÐ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0" y="3590682"/>
            <a:ext cx="4146529" cy="3174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ÐÐ°ÑÑÐ¸Ð½ÐºÐ¸ Ð¿Ð¾ Ð·Ð°Ð¿ÑÐ¾ÑÑ Ð´ÐµÑÐ¶Ð°Ð²Ð½Ñ Ð¿ÑÐ»ÑÐ³Ð¸ Ð±Ð°Ð³Ð°ÑÐ¾Ð´ÑÑÐ½Ð¸Ð¼ ÑÐ¾ÑÐ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06" y="3547125"/>
            <a:ext cx="4953491" cy="3197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09600" y="-58358"/>
            <a:ext cx="10972800" cy="1143000"/>
          </a:xfrm>
        </p:spPr>
        <p:txBody>
          <a:bodyPr>
            <a:normAutofit/>
          </a:bodyPr>
          <a:lstStyle/>
          <a:p>
            <a:r>
              <a:rPr lang="uk-UA" sz="6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Висновок</a:t>
            </a:r>
            <a:endParaRPr lang="ru-RU" sz="6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291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6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Зміст</a:t>
            </a:r>
            <a:endParaRPr lang="ru-RU" sz="6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1502" y="1373887"/>
            <a:ext cx="6159421" cy="44227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</a:rPr>
              <a:t>Багатодітна родина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</a:rPr>
              <a:t>Ставлення суспільства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</a:rPr>
              <a:t>Статистика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</a:rPr>
              <a:t>Стереотипи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</a:rPr>
              <a:t>Психологи про багатодітні сім</a:t>
            </a:r>
            <a:r>
              <a:rPr lang="en-US" b="1" dirty="0" smtClean="0">
                <a:solidFill>
                  <a:srgbClr val="002060"/>
                </a:solidFill>
              </a:rPr>
              <a:t>’</a:t>
            </a:r>
            <a:r>
              <a:rPr lang="uk-UA" b="1" dirty="0" smtClean="0">
                <a:solidFill>
                  <a:srgbClr val="002060"/>
                </a:solidFill>
              </a:rPr>
              <a:t>ї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</a:rPr>
              <a:t>Пільги і допомога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</a:rPr>
              <a:t>Відомі багатодітні сім</a:t>
            </a:r>
            <a:r>
              <a:rPr lang="en-US" b="1" dirty="0" smtClean="0">
                <a:solidFill>
                  <a:srgbClr val="002060"/>
                </a:solidFill>
              </a:rPr>
              <a:t>’</a:t>
            </a:r>
            <a:r>
              <a:rPr lang="uk-UA" b="1" dirty="0" smtClean="0">
                <a:solidFill>
                  <a:srgbClr val="002060"/>
                </a:solidFill>
              </a:rPr>
              <a:t>ї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</a:rPr>
              <a:t>Висновок</a:t>
            </a:r>
          </a:p>
          <a:p>
            <a:pPr marL="0" indent="0">
              <a:buNone/>
            </a:pPr>
            <a:endParaRPr lang="uk-UA" dirty="0" smtClean="0"/>
          </a:p>
          <a:p>
            <a:endParaRPr lang="ru-RU" dirty="0"/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2" b="97154" l="4130" r="100000">
                        <a14:foregroundMark x1="18704" y1="23692" x2="18704" y2="23692"/>
                        <a14:foregroundMark x1="25992" y1="18923" x2="25992" y2="18923"/>
                        <a14:foregroundMark x1="26559" y1="25615" x2="26559" y2="25615"/>
                        <a14:foregroundMark x1="32470" y1="13923" x2="32470" y2="13923"/>
                        <a14:foregroundMark x1="40567" y1="15077" x2="40567" y2="15077"/>
                        <a14:foregroundMark x1="44211" y1="10231" x2="44211" y2="10231"/>
                        <a14:foregroundMark x1="46397" y1="18154" x2="46397" y2="18154"/>
                        <a14:foregroundMark x1="45182" y1="23308" x2="45182" y2="23308"/>
                        <a14:foregroundMark x1="50445" y1="11000" x2="50445" y2="11000"/>
                        <a14:foregroundMark x1="60000" y1="12000" x2="60000" y2="12000"/>
                        <a14:foregroundMark x1="65425" y1="14077" x2="65425" y2="14077"/>
                        <a14:foregroundMark x1="70121" y1="17385" x2="70121" y2="17385"/>
                        <a14:foregroundMark x1="72308" y1="23538" x2="72308" y2="23538"/>
                        <a14:foregroundMark x1="65263" y1="24077" x2="65263" y2="24077"/>
                        <a14:foregroundMark x1="58785" y1="29692" x2="58785" y2="29692"/>
                        <a14:foregroundMark x1="82024" y1="29692" x2="82024" y2="29692"/>
                        <a14:foregroundMark x1="86316" y1="34692" x2="86316" y2="34692"/>
                        <a14:foregroundMark x1="85101" y1="41769" x2="85101" y2="41769"/>
                        <a14:foregroundMark x1="81862" y1="47538" x2="81862" y2="47538"/>
                        <a14:foregroundMark x1="39757" y1="79308" x2="39757" y2="79308"/>
                        <a14:foregroundMark x1="23725" y1="56000" x2="23725" y2="56000"/>
                        <a14:foregroundMark x1="16275" y1="52538" x2="16275" y2="52538"/>
                        <a14:foregroundMark x1="19109" y1="47538" x2="19109" y2="47538"/>
                        <a14:foregroundMark x1="15061" y1="43308" x2="15061" y2="43308"/>
                        <a14:foregroundMark x1="15466" y1="37385" x2="15466" y2="37385"/>
                        <a14:foregroundMark x1="20891" y1="43538" x2="20891" y2="43538"/>
                        <a14:foregroundMark x1="22510" y1="35077" x2="22510" y2="35077"/>
                        <a14:foregroundMark x1="26559" y1="29077" x2="26559" y2="29077"/>
                        <a14:foregroundMark x1="37490" y1="30077" x2="37490" y2="30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953" y="1449536"/>
            <a:ext cx="429549" cy="452158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745" y="1933592"/>
            <a:ext cx="426757" cy="451143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53" y="2483236"/>
            <a:ext cx="426757" cy="451143"/>
          </a:xfrm>
          <a:prstGeom prst="rect">
            <a:avLst/>
          </a:prstGeom>
        </p:spPr>
      </p:pic>
      <p:pic>
        <p:nvPicPr>
          <p:cNvPr id="8" name="Рисунок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52" y="3064778"/>
            <a:ext cx="426757" cy="451143"/>
          </a:xfrm>
          <a:prstGeom prst="rect">
            <a:avLst/>
          </a:prstGeom>
        </p:spPr>
      </p:pic>
      <p:pic>
        <p:nvPicPr>
          <p:cNvPr id="9" name="Рисунок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51" y="3585249"/>
            <a:ext cx="426757" cy="451143"/>
          </a:xfrm>
          <a:prstGeom prst="rect">
            <a:avLst/>
          </a:prstGeom>
        </p:spPr>
      </p:pic>
      <p:pic>
        <p:nvPicPr>
          <p:cNvPr id="10" name="Рисунок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51" y="4166791"/>
            <a:ext cx="426757" cy="451143"/>
          </a:xfrm>
          <a:prstGeom prst="rect">
            <a:avLst/>
          </a:prstGeom>
        </p:spPr>
      </p:pic>
      <p:pic>
        <p:nvPicPr>
          <p:cNvPr id="11" name="Рисунок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50" y="4679005"/>
            <a:ext cx="426757" cy="4511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2090" y="543853"/>
            <a:ext cx="4175199" cy="458629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0414861" y="6338807"/>
            <a:ext cx="883403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10437694" y="6264564"/>
            <a:ext cx="565610" cy="523188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745" y="5203888"/>
            <a:ext cx="426757" cy="451143"/>
          </a:xfrm>
          <a:prstGeom prst="rect">
            <a:avLst/>
          </a:prstGeom>
        </p:spPr>
      </p:pic>
      <p:sp>
        <p:nvSpPr>
          <p:cNvPr id="12" name="Управляющая кнопка: настраиваемая 11">
            <a:hlinkClick r:id="" action="ppaction://hlinkshowjump?jump=endshow" highlightClick="1"/>
          </p:cNvPr>
          <p:cNvSpPr/>
          <p:nvPr/>
        </p:nvSpPr>
        <p:spPr>
          <a:xfrm>
            <a:off x="11200729" y="6236814"/>
            <a:ext cx="804457" cy="549192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</a:rPr>
              <a:t>Вихід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3265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43" b="93603" l="4000" r="96667">
                        <a14:foregroundMark x1="91556" y1="59259" x2="91556" y2="59259"/>
                        <a14:foregroundMark x1="88667" y1="85522" x2="88667" y2="85522"/>
                        <a14:foregroundMark x1="80889" y1="85522" x2="80889" y2="85522"/>
                        <a14:foregroundMark x1="82000" y1="85185" x2="82000" y2="85185"/>
                        <a14:foregroundMark x1="8000" y1="70707" x2="8000" y2="70707"/>
                        <a14:foregroundMark x1="8000" y1="70370" x2="8000" y2="63973"/>
                        <a14:foregroundMark x1="23556" y1="68013" x2="23333" y2="76431"/>
                        <a14:foregroundMark x1="32667" y1="70370" x2="33333" y2="77104"/>
                        <a14:foregroundMark x1="22444" y1="78451" x2="22444" y2="78451"/>
                        <a14:foregroundMark x1="24222" y1="46128" x2="24222" y2="46128"/>
                        <a14:foregroundMark x1="23556" y1="40067" x2="23556" y2="40067"/>
                        <a14:foregroundMark x1="30000" y1="46801" x2="30000" y2="46801"/>
                        <a14:foregroundMark x1="29111" y1="43771" x2="29111" y2="43771"/>
                        <a14:foregroundMark x1="38444" y1="50505" x2="38444" y2="50505"/>
                        <a14:foregroundMark x1="38444" y1="46801" x2="38444" y2="46801"/>
                      </a14:backgroundRemoval>
                    </a14:imgEffect>
                  </a14:imgLayer>
                </a14:imgProps>
              </a:ext>
            </a:extLst>
          </a:blip>
          <a:srcRect t="36856" b="6826"/>
          <a:stretch/>
        </p:blipFill>
        <p:spPr>
          <a:xfrm>
            <a:off x="6286895" y="4520665"/>
            <a:ext cx="5163671" cy="19193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530" y="398791"/>
            <a:ext cx="5254929" cy="1303867"/>
          </a:xfrm>
        </p:spPr>
        <p:txBody>
          <a:bodyPr anchor="ctr">
            <a:noAutofit/>
          </a:bodyPr>
          <a:lstStyle/>
          <a:p>
            <a:r>
              <a:rPr lang="uk-UA" sz="6000" dirty="0" smtClean="0">
                <a:ln w="3175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Багатодітні родини</a:t>
            </a:r>
            <a:endParaRPr lang="ru-RU" sz="6000" dirty="0">
              <a:ln w="3175" cmpd="sng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2095" y="2556932"/>
            <a:ext cx="9864502" cy="3318936"/>
          </a:xfrm>
        </p:spPr>
        <p:txBody>
          <a:bodyPr/>
          <a:lstStyle/>
          <a:p>
            <a:pPr marL="0" indent="357188" algn="just">
              <a:buNone/>
            </a:pPr>
            <a:r>
              <a:rPr lang="uk-U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Багатодітні родини </a:t>
            </a:r>
            <a:r>
              <a:rPr lang="uk-UA" sz="2400" dirty="0" smtClean="0">
                <a:latin typeface="Comic Sans MS" panose="030F0702030302020204" pitchFamily="66" charset="0"/>
              </a:rPr>
              <a:t>– особливі сім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smtClean="0">
                <a:latin typeface="Comic Sans MS" panose="030F0702030302020204" pitchFamily="66" charset="0"/>
              </a:rPr>
              <a:t>ї, в яких дітям змалечку прищеплюють любов до інших людей (до своєї родини), рідного краю. Вчать бути справедливими, на рівні з іншими. Як всім відомо, дитина – обличчя її батьків, і в багатодітних сім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err="1" smtClean="0">
                <a:latin typeface="Comic Sans MS" panose="030F0702030302020204" pitchFamily="66" charset="0"/>
              </a:rPr>
              <a:t>ях</a:t>
            </a:r>
            <a:r>
              <a:rPr lang="uk-UA" sz="2400" dirty="0" smtClean="0">
                <a:latin typeface="Comic Sans MS" panose="030F0702030302020204" pitchFamily="66" charset="0"/>
              </a:rPr>
              <a:t> діти набагато радісніші. А щасливі діти ростуть лише в дружній родині й під опікою щасливих батьків.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96" y="170482"/>
            <a:ext cx="4341165" cy="3064352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0438108" y="6452288"/>
            <a:ext cx="883403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470024" y="6242181"/>
            <a:ext cx="565609" cy="52318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rId6" action="ppaction://hlinksldjump" highlightClick="1"/>
          </p:cNvPr>
          <p:cNvSpPr/>
          <p:nvPr/>
        </p:nvSpPr>
        <p:spPr>
          <a:xfrm>
            <a:off x="10734655" y="6242181"/>
            <a:ext cx="563609" cy="52318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30937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Багатодітна сім</a:t>
            </a:r>
            <a: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’</a:t>
            </a:r>
            <a:r>
              <a:rPr lang="uk-UA" sz="6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я</a:t>
            </a:r>
            <a:endParaRPr lang="ru-RU" sz="6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32049" y="1345813"/>
            <a:ext cx="5637975" cy="3735226"/>
          </a:xfrm>
        </p:spPr>
        <p:txBody>
          <a:bodyPr>
            <a:noAutofit/>
          </a:bodyPr>
          <a:lstStyle/>
          <a:p>
            <a:pPr marL="0" indent="187325" algn="just">
              <a:buNone/>
            </a:pPr>
            <a:r>
              <a:rPr lang="uk-UA" sz="2600" dirty="0" smtClean="0">
                <a:latin typeface="Comic Sans MS" panose="030F0702030302020204" pitchFamily="66" charset="0"/>
              </a:rPr>
              <a:t>Сьогодні багатодітна сім'я - особливий світ, несхожий на світ сім'ї, яка виховує одного-двох дітей. В Україні їх відсоток невеликий, але вони є. За останні роки їх число дещо зросло за рахунок прийомних </a:t>
            </a:r>
            <a:r>
              <a:rPr lang="uk-UA" sz="260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дітей</a:t>
            </a:r>
            <a:r>
              <a:rPr lang="uk-UA" sz="2600" dirty="0" smtClean="0">
                <a:latin typeface="Comic Sans MS" panose="030F0702030302020204" pitchFamily="66" charset="0"/>
              </a:rPr>
              <a:t>. Це особливо добре, якщо діти, які формують багатодітну родину, взяті з дитячих будинків.</a:t>
            </a:r>
            <a:endParaRPr lang="uk-UA" sz="26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68" y="1789517"/>
            <a:ext cx="4965313" cy="3291522"/>
          </a:xfrm>
          <a:prstGeom prst="rect">
            <a:avLst/>
          </a:prstGeom>
          <a:ln>
            <a:noFill/>
          </a:ln>
          <a:effectLst>
            <a:reflection stA="16000" endPos="14000" dist="12700" dir="5400000" sy="-100000" algn="bl" rotWithShape="0"/>
            <a:softEdge rad="112500"/>
          </a:effec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470024" y="6242181"/>
            <a:ext cx="565609" cy="52318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414861" y="6338807"/>
            <a:ext cx="883403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10734655" y="6242181"/>
            <a:ext cx="563609" cy="52318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10004231" y="6242181"/>
            <a:ext cx="565610" cy="523188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88712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59" y="-23363"/>
            <a:ext cx="11190083" cy="1303867"/>
          </a:xfrm>
        </p:spPr>
        <p:txBody>
          <a:bodyPr>
            <a:noAutofit/>
          </a:bodyPr>
          <a:lstStyle/>
          <a:p>
            <a:r>
              <a:rPr lang="uk-UA" sz="6000" dirty="0" smtClean="0">
                <a:ln w="3175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 кожному родоводі – багатодітні сім</a:t>
            </a:r>
            <a:r>
              <a:rPr lang="en-US" sz="6000" dirty="0" smtClean="0">
                <a:ln w="3175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’</a:t>
            </a:r>
            <a:r>
              <a:rPr lang="uk-UA" sz="6000" dirty="0" smtClean="0">
                <a:ln w="3175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ї</a:t>
            </a:r>
            <a:endParaRPr lang="ru-RU" sz="6000" dirty="0">
              <a:ln w="3175" cmpd="sng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7980" y="1942036"/>
            <a:ext cx="6878497" cy="4075305"/>
          </a:xfrm>
        </p:spPr>
        <p:txBody>
          <a:bodyPr>
            <a:normAutofit fontScale="32500" lnSpcReduction="20000"/>
          </a:bodyPr>
          <a:lstStyle/>
          <a:p>
            <a:pPr marL="0" indent="216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7400" dirty="0" smtClean="0">
                <a:latin typeface="Comic Sans MS" panose="030F0702030302020204" pitchFamily="66" charset="0"/>
              </a:rPr>
              <a:t>Кожен з нас, якщо згадає свій родовід, обов'язково знайде в ньому хоча б одну сім'ю, де виховувались троє і більше дітей. Всупереч загальній думці, гроші - не завжди головна проблема в багатодітній сім'ї. До того ж у всіх різний рівень уявлень про матеріальне благополуччя. Для одних норма - власний будинок і машина, інші сім'ї щасливі і в невеликій квартирі</a:t>
            </a:r>
            <a:r>
              <a:rPr lang="uk-UA" sz="7400" dirty="0" smtClean="0"/>
              <a:t>. </a:t>
            </a:r>
            <a:r>
              <a:rPr lang="ru-RU" spc="-150" dirty="0"/>
              <a:t> </a:t>
            </a:r>
            <a:br>
              <a:rPr lang="ru-RU" spc="-15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414861" y="6338807"/>
            <a:ext cx="883403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11470024" y="6242181"/>
            <a:ext cx="565609" cy="52318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10734655" y="6242181"/>
            <a:ext cx="563609" cy="52318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10004231" y="6242181"/>
            <a:ext cx="565610" cy="523188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925"/>
            <a:ext cx="4505325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12579" y="5732982"/>
            <a:ext cx="4011561" cy="1032387"/>
          </a:xfrm>
          <a:prstGeom prst="flowChartPunchedTape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  <a:tileRect/>
          </a:gradFill>
          <a:ln>
            <a:solidFill>
              <a:srgbClr val="79AD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Родинне дерево</a:t>
            </a:r>
            <a:endParaRPr lang="ru-RU" sz="3200" b="1" dirty="0">
              <a:solidFill>
                <a:schemeClr val="accent4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62979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095" y="119655"/>
            <a:ext cx="10972800" cy="1143000"/>
          </a:xfrm>
        </p:spPr>
        <p:txBody>
          <a:bodyPr>
            <a:normAutofit/>
          </a:bodyPr>
          <a:lstStyle/>
          <a:p>
            <a:r>
              <a:rPr lang="uk-UA" sz="5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Перевага багатодітних сімей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9079" y="1255409"/>
            <a:ext cx="8087116" cy="4200737"/>
          </a:xfrm>
        </p:spPr>
        <p:txBody>
          <a:bodyPr>
            <a:noAutofit/>
          </a:bodyPr>
          <a:lstStyle/>
          <a:p>
            <a:pPr marL="0" indent="216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400" dirty="0" smtClean="0">
                <a:latin typeface="Comic Sans MS" panose="030F0702030302020204" pitchFamily="66" charset="0"/>
              </a:rPr>
              <a:t>Багато батьків, які не зважилися мати трьох або більше дітей, кажуть, що </a:t>
            </a:r>
            <a:r>
              <a:rPr lang="uk-UA" sz="2400" dirty="0" smtClean="0">
                <a:ln w="3175">
                  <a:noFill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виховання - важка праця</a:t>
            </a:r>
            <a:r>
              <a:rPr lang="uk-UA" sz="2400" dirty="0" smtClean="0">
                <a:latin typeface="Comic Sans MS" panose="030F0702030302020204" pitchFamily="66" charset="0"/>
              </a:rPr>
              <a:t>. Займатися одним-двома ще можливо, на інших дітей не залишиться ні часу, ні сил. Прихильники ж багатодітності вважають, що </a:t>
            </a:r>
            <a:r>
              <a:rPr lang="uk-UA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чим більше дітей, тим легше їх виховувати</a:t>
            </a:r>
            <a:r>
              <a:rPr lang="uk-UA" sz="2400" dirty="0" smtClean="0">
                <a:latin typeface="Comic Sans MS" panose="030F0702030302020204" pitchFamily="66" charset="0"/>
              </a:rPr>
              <a:t>. Старші діти допомагають молодшим, вони передають їм навички, отримані від батьків. В результаті діти з багатодітних сімей легше справляються з побутовими проблемами.</a:t>
            </a:r>
            <a:r>
              <a:rPr lang="uk-UA" sz="2400" dirty="0" smtClean="0"/>
              <a:t> 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68282">
            <a:off x="206110" y="2599312"/>
            <a:ext cx="3377099" cy="3279539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0414861" y="6338807"/>
            <a:ext cx="883403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10734655" y="6242181"/>
            <a:ext cx="563609" cy="52318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10004231" y="6242181"/>
            <a:ext cx="565610" cy="523188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98543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Ставлення </a:t>
            </a:r>
            <a:r>
              <a:rPr lang="uk-UA" sz="5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суспільства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0244" y="1355268"/>
            <a:ext cx="9918019" cy="3898189"/>
          </a:xfrm>
        </p:spPr>
        <p:txBody>
          <a:bodyPr>
            <a:noAutofit/>
          </a:bodyPr>
          <a:lstStyle/>
          <a:p>
            <a:pPr marL="0" indent="2619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400" dirty="0" smtClean="0">
                <a:latin typeface="Comic Sans MS" panose="030F0702030302020204" pitchFamily="66" charset="0"/>
              </a:rPr>
              <a:t>Ставлення суспільства до багатодітних сімей завжди було суперечливим. Одні люди захоплюються ними, інші твердять: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uk-UA" sz="24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uk-UA" sz="24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uk-UA" sz="24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uk-UA" sz="2400" dirty="0" smtClean="0"/>
          </a:p>
          <a:p>
            <a:pPr marL="0" indent="354013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400" dirty="0" smtClean="0">
                <a:latin typeface="Comic Sans MS" panose="030F0702030302020204" pitchFamily="66" charset="0"/>
              </a:rPr>
              <a:t>Що ж, і так буває. Проте найчастіше це просто стереотип. Часом, і в сім'ї, де одна або дві дитини, виростають гарні діти, а в середовищі багатодітних сімей - неблагополучні</a:t>
            </a:r>
            <a:r>
              <a:rPr lang="uk-UA" sz="2400" dirty="0" smtClean="0"/>
              <a:t>. </a:t>
            </a:r>
            <a:br>
              <a:rPr lang="uk-UA" sz="2400" dirty="0" smtClean="0"/>
            </a:br>
            <a:endParaRPr lang="uk-UA" sz="24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85313669"/>
              </p:ext>
            </p:extLst>
          </p:nvPr>
        </p:nvGraphicFramePr>
        <p:xfrm>
          <a:off x="585922" y="2403472"/>
          <a:ext cx="10430537" cy="1528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0414861" y="6338807"/>
            <a:ext cx="883403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домой 8">
            <a:hlinkClick r:id="rId7" action="ppaction://hlinksldjump" highlightClick="1"/>
          </p:cNvPr>
          <p:cNvSpPr/>
          <p:nvPr/>
        </p:nvSpPr>
        <p:spPr>
          <a:xfrm>
            <a:off x="10734655" y="6242181"/>
            <a:ext cx="563609" cy="52318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07653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185" y="189796"/>
            <a:ext cx="10972800" cy="1143000"/>
          </a:xfrm>
        </p:spPr>
        <p:txBody>
          <a:bodyPr>
            <a:normAutofit/>
          </a:bodyPr>
          <a:lstStyle/>
          <a:p>
            <a:r>
              <a:rPr lang="uk-UA" sz="6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Статистика</a:t>
            </a:r>
            <a:endParaRPr lang="ru-RU" sz="6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9407997"/>
              </p:ext>
            </p:extLst>
          </p:nvPr>
        </p:nvGraphicFramePr>
        <p:xfrm>
          <a:off x="447243" y="1596747"/>
          <a:ext cx="11146684" cy="4643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0414861" y="6338807"/>
            <a:ext cx="883403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470024" y="6242181"/>
            <a:ext cx="565609" cy="52318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rId7" action="ppaction://hlinksldjump" highlightClick="1"/>
          </p:cNvPr>
          <p:cNvSpPr/>
          <p:nvPr/>
        </p:nvSpPr>
        <p:spPr>
          <a:xfrm>
            <a:off x="10734655" y="6242181"/>
            <a:ext cx="563609" cy="52318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63697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Чому так мало багатодітних сімей?</a:t>
            </a:r>
            <a:endParaRPr lang="ru-RU" sz="48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7381" y="1254872"/>
            <a:ext cx="5530605" cy="3671852"/>
          </a:xfrm>
        </p:spPr>
        <p:txBody>
          <a:bodyPr>
            <a:noAutofit/>
          </a:bodyPr>
          <a:lstStyle/>
          <a:p>
            <a:pPr marL="0" indent="216000" algn="just">
              <a:spcBef>
                <a:spcPts val="0"/>
              </a:spcBef>
              <a:buNone/>
            </a:pPr>
            <a:r>
              <a:rPr lang="uk-UA" sz="2600" dirty="0" smtClean="0">
                <a:latin typeface="Comic Sans MS" panose="030F0702030302020204" pitchFamily="66" charset="0"/>
              </a:rPr>
              <a:t>На жаль, сьогодні переважна більшість батьків орієнтована в нашій країні на одну дитину, два - вже подвиг. Тому так рідко можна побачити справжню багатодітну родину. Але чому так? Більшість боїться, що не буде вистачати бюджету, а може й хочуть вберегти свої нерви.</a:t>
            </a:r>
            <a:endParaRPr lang="uk-UA" sz="26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324"/>
          <a:stretch/>
        </p:blipFill>
        <p:spPr>
          <a:xfrm>
            <a:off x="921805" y="1429833"/>
            <a:ext cx="4783373" cy="33219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10414861" y="6338807"/>
            <a:ext cx="883403" cy="406071"/>
          </a:xfrm>
          <a:prstGeom prst="roundRect">
            <a:avLst/>
          </a:prstGeom>
          <a:solidFill>
            <a:srgbClr val="74A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10734655" y="6242181"/>
            <a:ext cx="563609" cy="52318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10004231" y="6242181"/>
            <a:ext cx="565610" cy="523188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23082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17246</Template>
  <TotalTime>683</TotalTime>
  <Words>986</Words>
  <Application>Microsoft Office PowerPoint</Application>
  <PresentationFormat>Произвольный</PresentationFormat>
  <Paragraphs>71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Modèle par défaut</vt:lpstr>
      <vt:lpstr>Презентация PowerPoint</vt:lpstr>
      <vt:lpstr>Зміст</vt:lpstr>
      <vt:lpstr>Багатодітні родини</vt:lpstr>
      <vt:lpstr>Багатодітна сім’я</vt:lpstr>
      <vt:lpstr>У кожному родоводі – багатодітні сім’ї</vt:lpstr>
      <vt:lpstr>Перевага багатодітних сімей</vt:lpstr>
      <vt:lpstr>Ставлення суспільства</vt:lpstr>
      <vt:lpstr>Статистика</vt:lpstr>
      <vt:lpstr>Чому так мало багатодітних сімей?</vt:lpstr>
      <vt:lpstr>Стереотипи про багатодітну родину</vt:lpstr>
      <vt:lpstr>Психологи про багатодітні сім’ї</vt:lpstr>
      <vt:lpstr>Багатодітна родина</vt:lpstr>
      <vt:lpstr>Державні пільги </vt:lpstr>
      <vt:lpstr>Благодійні фонди</vt:lpstr>
      <vt:lpstr>Відомі багатодітні сім’ї</vt:lpstr>
      <vt:lpstr>Багатодітна родина</vt:lpstr>
      <vt:lpstr>Висновок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Багатодітна родина – дітей багато не буває</dc:title>
  <dc:creator>witalikjakowenko@mail.ru</dc:creator>
  <cp:lastModifiedBy>Користувач Windows</cp:lastModifiedBy>
  <cp:revision>95</cp:revision>
  <dcterms:created xsi:type="dcterms:W3CDTF">2019-04-17T15:24:50Z</dcterms:created>
  <dcterms:modified xsi:type="dcterms:W3CDTF">2019-04-24T11:26:13Z</dcterms:modified>
</cp:coreProperties>
</file>