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ology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4578" autoAdjust="0"/>
    <p:restoredTop sz="86387" autoAdjust="0"/>
  </p:normalViewPr>
  <p:slideViewPr>
    <p:cSldViewPr>
      <p:cViewPr varScale="1">
        <p:scale>
          <a:sx n="111" d="100"/>
          <a:sy n="111" d="100"/>
        </p:scale>
        <p:origin x="16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Батьки 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Не схвалюю 63%</c:v>
                </c:pt>
                <c:pt idx="1">
                  <c:v>Повага</c:v>
                </c:pt>
                <c:pt idx="2">
                  <c:v>Байдуже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0.63</c:v>
                </c:pt>
                <c:pt idx="1">
                  <c:v>0.3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F-46AB-9149-9BF866C5A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507961675755837"/>
          <c:y val="0.19853534078738225"/>
          <c:w val="0.41492038324244168"/>
          <c:h val="0.758184218245819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Діти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Байдуже</c:v>
                </c:pt>
                <c:pt idx="1">
                  <c:v>Повага</c:v>
                </c:pt>
                <c:pt idx="2">
                  <c:v>Не схвалено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0.71</c:v>
                </c:pt>
                <c:pt idx="1">
                  <c:v>0.17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3-4944-82DD-4B9816AED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317-BB64-45C9-A5DA-BAF5116EC0AA}" type="datetimeFigureOut">
              <a:rPr lang="uk-UA" smtClean="0"/>
              <a:t>10.11.2021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4E1C-B0A0-4A14-BCFE-63065C37DB5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317-BB64-45C9-A5DA-BAF5116EC0AA}" type="datetimeFigureOut">
              <a:rPr lang="uk-UA" smtClean="0"/>
              <a:t>10.11.2021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4E1C-B0A0-4A14-BCFE-63065C37DB5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317-BB64-45C9-A5DA-BAF5116EC0AA}" type="datetimeFigureOut">
              <a:rPr lang="uk-UA" smtClean="0"/>
              <a:t>10.11.2021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4E1C-B0A0-4A14-BCFE-63065C37DB5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317-BB64-45C9-A5DA-BAF5116EC0AA}" type="datetimeFigureOut">
              <a:rPr lang="uk-UA" smtClean="0"/>
              <a:t>10.11.2021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4E1C-B0A0-4A14-BCFE-63065C37DB5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317-BB64-45C9-A5DA-BAF5116EC0AA}" type="datetimeFigureOut">
              <a:rPr lang="uk-UA" smtClean="0"/>
              <a:t>10.11.2021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5A4E1C-B0A0-4A14-BCFE-63065C37DB51}" type="slidenum">
              <a:rPr lang="uk-UA" smtClean="0"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317-BB64-45C9-A5DA-BAF5116EC0AA}" type="datetimeFigureOut">
              <a:rPr lang="uk-UA" smtClean="0"/>
              <a:t>10.11.2021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4E1C-B0A0-4A14-BCFE-63065C37DB5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317-BB64-45C9-A5DA-BAF5116EC0AA}" type="datetimeFigureOut">
              <a:rPr lang="uk-UA" smtClean="0"/>
              <a:t>10.11.2021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4E1C-B0A0-4A14-BCFE-63065C37DB5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317-BB64-45C9-A5DA-BAF5116EC0AA}" type="datetimeFigureOut">
              <a:rPr lang="uk-UA" smtClean="0"/>
              <a:t>10.11.2021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4E1C-B0A0-4A14-BCFE-63065C37DB5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317-BB64-45C9-A5DA-BAF5116EC0AA}" type="datetimeFigureOut">
              <a:rPr lang="uk-UA" smtClean="0"/>
              <a:t>10.11.2021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4E1C-B0A0-4A14-BCFE-63065C37DB5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317-BB64-45C9-A5DA-BAF5116EC0AA}" type="datetimeFigureOut">
              <a:rPr lang="uk-UA" smtClean="0"/>
              <a:t>10.11.2021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4E1C-B0A0-4A14-BCFE-63065C37DB5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5317-BB64-45C9-A5DA-BAF5116EC0AA}" type="datetimeFigureOut">
              <a:rPr lang="uk-UA" smtClean="0"/>
              <a:t>10.11.2021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4E1C-B0A0-4A14-BCFE-63065C37DB5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CE5317-BB64-45C9-A5DA-BAF5116EC0AA}" type="datetimeFigureOut">
              <a:rPr lang="uk-UA" smtClean="0"/>
              <a:t>10.11.2021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5A4E1C-B0A0-4A14-BCFE-63065C37DB51}" type="slidenum">
              <a:rPr lang="uk-UA" smtClean="0"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700808"/>
            <a:ext cx="54726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ctr">
              <a:buClr>
                <a:srgbClr val="F07F09"/>
              </a:buClr>
              <a:buSzPct val="80000"/>
            </a:pPr>
            <a:r>
              <a:rPr lang="uk-UA" sz="4400" b="1" dirty="0" smtClean="0">
                <a:ln/>
                <a:solidFill>
                  <a:srgbClr val="002060"/>
                </a:solidFill>
              </a:rPr>
              <a:t>Презентація на тему:</a:t>
            </a:r>
          </a:p>
          <a:p>
            <a:pPr marL="36576" lvl="0" algn="ctr">
              <a:buClr>
                <a:srgbClr val="F07F09"/>
              </a:buClr>
              <a:buSzPct val="80000"/>
            </a:pPr>
            <a:r>
              <a:rPr lang="uk-UA" sz="4400" b="1" dirty="0" smtClean="0">
                <a:ln/>
                <a:solidFill>
                  <a:srgbClr val="002060"/>
                </a:solidFill>
              </a:rPr>
              <a:t>«</a:t>
            </a:r>
            <a:r>
              <a:rPr lang="uk-UA" sz="4400" b="1" dirty="0">
                <a:ln/>
                <a:solidFill>
                  <a:srgbClr val="002060"/>
                </a:solidFill>
              </a:rPr>
              <a:t>Багатодітна родина-дітей багато не </a:t>
            </a:r>
            <a:r>
              <a:rPr lang="uk-UA" sz="4400" b="1" dirty="0" smtClean="0">
                <a:ln/>
                <a:solidFill>
                  <a:srgbClr val="002060"/>
                </a:solidFill>
              </a:rPr>
              <a:t>буває!» </a:t>
            </a:r>
            <a:endParaRPr lang="uk-UA" sz="44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uk-UA" dirty="0"/>
              <a:t>Старша дитина до народження інших дітей виховується як одна. Прийняття братів-сестер найстаршою дитиною відбувається менш безболісно, якщо вони народжуються через 5 років. Якщо це відбувається раніше, то дитина важко переживає "вторгнення" меншенького, коли їй доводиться "ділити" маму, яка раніше неподільно належала тільки її.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564573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7767"/>
            <a:ext cx="7776864" cy="686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5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/>
              <a:t>Багатодітна сім'я - це міні-соціум зі своїми внутрішніми законами: дитина в ній виявляється і в ролі старшої, і в ролі молодшої, він повинен налагоджувати контакти з кожним членом сім'ї, спілкуватися з дітьми як свого, так і протилежної статі, вчитися поступатися і наполягати на своєму, проявляти гнучкість і великодушність. У таких сім'ях формуються сприятливі умови виховання, оскільки діти ростуть у великому колективі, як правило, з раннього віку привчаються виконувати певні обов'язки і допомагати один </a:t>
            </a:r>
            <a:r>
              <a:rPr lang="uk-UA" dirty="0" smtClean="0"/>
              <a:t>одному.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96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Отже, багатодітна сім'я сьогодні - це об'єкт підвищеної уваги з точки зору демографічної обстановки, що погіршується, в країні. Закономірним тому стає питання підвищення її соціального статусу. Сім'я, у якій виховується троє і більше дітей, зазвичай називається дружньою сім'єю, тому що між членами сім'ї існує тісний зв'язок і підтримка кожного із них. Але дуже часто у сім'ї, де виховується троє і більше дітей, батьки не приділяють їм особливої уваги, вважаючи, що є старший брат (сестра) і допоможе меншому. Буває і так, що батьки, виховуючи своїх дітей, скаржаться на те, що кожен із них різний: один добрий, інший розбишака, а третій - спокійний, врівноважений. І при цьому мати, чи батько говорять, що кожного із них виховують однаково, не беручи до уваги те, що припускають помилку, забувши, що кожна дитина є індивідуальною, неповторною особистістю і до кожної дитини необхідно підібрати окремий підхід, щоб достукатись до дитини, щоб правильно її виховати.</a:t>
            </a:r>
          </a:p>
        </p:txBody>
      </p:sp>
    </p:spTree>
    <p:extLst>
      <p:ext uri="{BB962C8B-B14F-4D97-AF65-F5344CB8AC3E}">
        <p14:creationId xmlns:p14="http://schemas.microsoft.com/office/powerpoint/2010/main" val="317436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632848" cy="507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0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7200" dirty="0" smtClean="0">
                <a:solidFill>
                  <a:schemeClr val="accent3"/>
                </a:solidFill>
              </a:rPr>
              <a:t>Дякуємо за увагу !</a:t>
            </a:r>
            <a:endParaRPr lang="uk-UA" sz="7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Багатодітна сім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/>
              <a:t>С</a:t>
            </a:r>
            <a:r>
              <a:rPr lang="ru-RU" dirty="0" err="1" smtClean="0"/>
              <a:t>ім'я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подружжя</a:t>
            </a:r>
            <a:r>
              <a:rPr lang="ru-RU" dirty="0"/>
              <a:t> (</a:t>
            </a:r>
            <a:r>
              <a:rPr lang="ru-RU" dirty="0" err="1"/>
              <a:t>чоловік</a:t>
            </a:r>
            <a:r>
              <a:rPr lang="ru-RU" dirty="0"/>
              <a:t> та </a:t>
            </a:r>
            <a:r>
              <a:rPr lang="ru-RU" dirty="0" err="1"/>
              <a:t>жінка</a:t>
            </a:r>
            <a:r>
              <a:rPr lang="ru-RU" dirty="0"/>
              <a:t>) </a:t>
            </a:r>
            <a:r>
              <a:rPr lang="ru-RU" dirty="0" err="1"/>
              <a:t>перебуває</a:t>
            </a:r>
            <a:r>
              <a:rPr lang="ru-RU" dirty="0"/>
              <a:t> у </a:t>
            </a:r>
            <a:r>
              <a:rPr lang="ru-RU" dirty="0" err="1"/>
              <a:t>зареєстрованому</a:t>
            </a:r>
            <a:r>
              <a:rPr lang="ru-RU" dirty="0"/>
              <a:t> </a:t>
            </a:r>
            <a:r>
              <a:rPr lang="ru-RU" dirty="0" err="1"/>
              <a:t>шлюбі</a:t>
            </a:r>
            <a:r>
              <a:rPr lang="ru-RU" dirty="0"/>
              <a:t>, разом </a:t>
            </a:r>
            <a:r>
              <a:rPr lang="ru-RU" dirty="0" err="1"/>
              <a:t>проживає</a:t>
            </a:r>
            <a:r>
              <a:rPr lang="ru-RU" dirty="0"/>
              <a:t> та </a:t>
            </a:r>
            <a:r>
              <a:rPr lang="ru-RU" dirty="0" err="1"/>
              <a:t>виховує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кожного з </a:t>
            </a:r>
            <a:r>
              <a:rPr lang="ru-RU" dirty="0" err="1"/>
              <a:t>подружжя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один </a:t>
            </a:r>
            <a:r>
              <a:rPr lang="ru-RU" dirty="0" err="1"/>
              <a:t>батько</a:t>
            </a:r>
            <a:r>
              <a:rPr lang="ru-RU" dirty="0"/>
              <a:t> (одна </a:t>
            </a:r>
            <a:r>
              <a:rPr lang="ru-RU" dirty="0" err="1"/>
              <a:t>мати</a:t>
            </a:r>
            <a:r>
              <a:rPr lang="ru-RU" dirty="0"/>
              <a:t>), </a:t>
            </a:r>
            <a:r>
              <a:rPr lang="ru-RU" dirty="0" err="1"/>
              <a:t>який</a:t>
            </a:r>
            <a:r>
              <a:rPr lang="ru-RU" dirty="0"/>
              <a:t> (яка) </a:t>
            </a:r>
            <a:r>
              <a:rPr lang="ru-RU" dirty="0" err="1"/>
              <a:t>проживає</a:t>
            </a:r>
            <a:r>
              <a:rPr lang="ru-RU" dirty="0"/>
              <a:t> разом з </a:t>
            </a:r>
            <a:r>
              <a:rPr lang="ru-RU" dirty="0" err="1"/>
              <a:t>трьома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та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виховує</a:t>
            </a:r>
            <a:r>
              <a:rPr lang="ru-RU" dirty="0"/>
              <a:t>. До складу </a:t>
            </a:r>
            <a:r>
              <a:rPr lang="ru-RU" dirty="0" err="1"/>
              <a:t>багатодітної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включаються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навчаються</a:t>
            </a:r>
            <a:r>
              <a:rPr lang="ru-RU" dirty="0"/>
              <a:t> за денною формою </a:t>
            </a:r>
            <a:r>
              <a:rPr lang="ru-RU" dirty="0" err="1"/>
              <a:t>навчання</a:t>
            </a:r>
            <a:r>
              <a:rPr lang="ru-RU" dirty="0"/>
              <a:t> у </a:t>
            </a:r>
            <a:r>
              <a:rPr lang="ru-RU" dirty="0" err="1"/>
              <a:t>загальноосвітніх</a:t>
            </a:r>
            <a:r>
              <a:rPr lang="ru-RU" dirty="0"/>
              <a:t>, </a:t>
            </a:r>
            <a:r>
              <a:rPr lang="ru-RU" dirty="0" err="1"/>
              <a:t>професійно-технічних</a:t>
            </a:r>
            <a:r>
              <a:rPr lang="ru-RU" dirty="0"/>
              <a:t> та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smtClean="0"/>
              <a:t>закладах.</a:t>
            </a:r>
            <a:endParaRPr lang="uk-UA" b="0" dirty="0"/>
          </a:p>
        </p:txBody>
      </p:sp>
    </p:spTree>
    <p:extLst>
      <p:ext uri="{BB962C8B-B14F-4D97-AF65-F5344CB8AC3E}">
        <p14:creationId xmlns:p14="http://schemas.microsoft.com/office/powerpoint/2010/main" val="10436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Статистика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0" dirty="0" smtClean="0"/>
              <a:t>В </a:t>
            </a:r>
            <a:r>
              <a:rPr lang="uk-UA" b="0" dirty="0" err="1" smtClean="0"/>
              <a:t>україні</a:t>
            </a:r>
            <a:r>
              <a:rPr lang="uk-UA" b="0" dirty="0" smtClean="0"/>
              <a:t> майже 40 тисяч </a:t>
            </a:r>
            <a:r>
              <a:rPr lang="uk-UA" b="0" dirty="0" err="1" smtClean="0"/>
              <a:t>сімей.що</a:t>
            </a:r>
            <a:r>
              <a:rPr lang="uk-UA" b="0" dirty="0" smtClean="0"/>
              <a:t> мають трьох і більше дітей.</a:t>
            </a:r>
          </a:p>
          <a:p>
            <a:r>
              <a:rPr lang="uk-UA" b="0" dirty="0" smtClean="0"/>
              <a:t>У багатодітних сім</a:t>
            </a:r>
            <a:r>
              <a:rPr lang="en-US" b="0" dirty="0" smtClean="0"/>
              <a:t>’</a:t>
            </a:r>
            <a:r>
              <a:rPr lang="uk-UA" b="0" dirty="0" err="1" smtClean="0"/>
              <a:t>ях</a:t>
            </a:r>
            <a:r>
              <a:rPr lang="uk-UA" b="0" dirty="0" smtClean="0"/>
              <a:t> виховується близько 20% всіх дітей в країні.</a:t>
            </a:r>
          </a:p>
          <a:p>
            <a:r>
              <a:rPr lang="uk-UA" b="0" dirty="0" smtClean="0"/>
              <a:t>Багатодітні сім</a:t>
            </a:r>
            <a:r>
              <a:rPr lang="en-US" b="0" dirty="0" smtClean="0"/>
              <a:t>’</a:t>
            </a:r>
            <a:r>
              <a:rPr lang="uk-UA" b="0" dirty="0" smtClean="0"/>
              <a:t>ї становлять близько 4% від загальної кількості українських сімей.</a:t>
            </a:r>
          </a:p>
          <a:p>
            <a:r>
              <a:rPr lang="uk-UA" b="0" dirty="0" smtClean="0"/>
              <a:t>Близько 76,4% від загальної кількості українських сімей з трьома і більше дітьми  живуть  за </a:t>
            </a:r>
            <a:r>
              <a:rPr lang="uk-UA" b="0" dirty="0" err="1" smtClean="0"/>
              <a:t>межою</a:t>
            </a:r>
            <a:r>
              <a:rPr lang="uk-UA" b="0" dirty="0" smtClean="0"/>
              <a:t> бідності.</a:t>
            </a:r>
            <a:endParaRPr lang="uk-UA" b="0" dirty="0"/>
          </a:p>
        </p:txBody>
      </p:sp>
    </p:spTree>
    <p:extLst>
      <p:ext uri="{BB962C8B-B14F-4D97-AF65-F5344CB8AC3E}">
        <p14:creationId xmlns:p14="http://schemas.microsoft.com/office/powerpoint/2010/main" val="22831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Відношення до багатодітних сімей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649668"/>
              </p:ext>
            </p:extLst>
          </p:nvPr>
        </p:nvGraphicFramePr>
        <p:xfrm>
          <a:off x="251520" y="1340768"/>
          <a:ext cx="345638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71899230"/>
              </p:ext>
            </p:extLst>
          </p:nvPr>
        </p:nvGraphicFramePr>
        <p:xfrm>
          <a:off x="3635896" y="1412776"/>
          <a:ext cx="4536504" cy="30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13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0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00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Родинні традиції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256584"/>
          </a:xfrm>
        </p:spPr>
        <p:txBody>
          <a:bodyPr>
            <a:normAutofit/>
          </a:bodyPr>
          <a:lstStyle/>
          <a:p>
            <a:pPr marL="630555" indent="-630555" algn="just">
              <a:lnSpc>
                <a:spcPct val="115000"/>
              </a:lnSpc>
              <a:spcAft>
                <a:spcPts val="0"/>
              </a:spcAft>
            </a:pPr>
            <a:r>
              <a:rPr lang="uk-UA" sz="3600" dirty="0" smtClean="0">
                <a:ea typeface="Calibri"/>
                <a:cs typeface="Times New Roman"/>
              </a:rPr>
              <a:t>У багатодітних сім’ях існує багато </a:t>
            </a:r>
            <a:r>
              <a:rPr lang="uk-UA" sz="3600" dirty="0">
                <a:ea typeface="Calibri"/>
                <a:cs typeface="Times New Roman"/>
              </a:rPr>
              <a:t>чудових </a:t>
            </a:r>
            <a:r>
              <a:rPr lang="uk-UA" sz="3600" dirty="0" smtClean="0">
                <a:ea typeface="Calibri"/>
                <a:cs typeface="Times New Roman"/>
              </a:rPr>
              <a:t>традицій</a:t>
            </a:r>
            <a:r>
              <a:rPr lang="uk-UA" sz="3600" dirty="0">
                <a:ea typeface="Calibri"/>
                <a:cs typeface="Times New Roman"/>
              </a:rPr>
              <a:t>: як проводити вільний час чи відпустку, піклуватися про найстаріших і наймолодших у </a:t>
            </a:r>
            <a:r>
              <a:rPr lang="uk-UA" sz="3600" dirty="0" err="1">
                <a:ea typeface="Calibri"/>
                <a:cs typeface="Times New Roman"/>
              </a:rPr>
              <a:t>сімʼї</a:t>
            </a:r>
            <a:r>
              <a:rPr lang="uk-UA" sz="3600" dirty="0">
                <a:ea typeface="Calibri"/>
                <a:cs typeface="Times New Roman"/>
              </a:rPr>
              <a:t>, як </a:t>
            </a:r>
            <a:r>
              <a:rPr lang="uk-UA" sz="3600" dirty="0" smtClean="0">
                <a:ea typeface="Calibri"/>
                <a:cs typeface="Times New Roman"/>
              </a:rPr>
              <a:t>розподіляти </a:t>
            </a:r>
            <a:r>
              <a:rPr lang="uk-UA" sz="3600" dirty="0">
                <a:ea typeface="Calibri"/>
                <a:cs typeface="Times New Roman"/>
              </a:rPr>
              <a:t>обов’язки між членами родини, як відзначати свята</a:t>
            </a:r>
            <a:r>
              <a:rPr lang="uk-UA" sz="3600" dirty="0" smtClean="0">
                <a:ea typeface="Calibri"/>
                <a:cs typeface="Times New Roman"/>
              </a:rPr>
              <a:t>.</a:t>
            </a:r>
          </a:p>
          <a:p>
            <a:pPr marL="630555" indent="-630555" algn="just">
              <a:lnSpc>
                <a:spcPct val="115000"/>
              </a:lnSpc>
              <a:spcAft>
                <a:spcPts val="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70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Проблеми багатодітних сімей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09160"/>
          </a:xfrm>
        </p:spPr>
        <p:txBody>
          <a:bodyPr>
            <a:noAutofit/>
          </a:bodyPr>
          <a:lstStyle/>
          <a:p>
            <a:r>
              <a:rPr lang="uk-UA" sz="1400" dirty="0"/>
              <a:t>Матеріально-побутові (фінансові) проблеми. Багатодітні сім'ї є найменш забезпеченими, з низьким середньомісячним доходом на одного члена сім'ї, що веде до збільшення витрат на харчування, одяг і </a:t>
            </a:r>
            <a:r>
              <a:rPr lang="uk-UA" sz="1400" dirty="0" err="1"/>
              <a:t>т.д</a:t>
            </a:r>
            <a:r>
              <a:rPr lang="uk-UA" sz="1400" dirty="0"/>
              <a:t>. У структурі доходів допомоги на дітей невеликі, хоча і дають надбавку до сімейного бюджету. Частка витрат на продовольчі товари вище, а структура харчування менш різноманітна. Такі сім'ї отримують менше фруктів, ягід, м'яса, яєць, риби і </a:t>
            </a:r>
            <a:r>
              <a:rPr lang="uk-UA" sz="1400" dirty="0" err="1"/>
              <a:t>т.д</a:t>
            </a:r>
            <a:r>
              <a:rPr lang="uk-UA" sz="1400" dirty="0"/>
              <a:t>., і недостатнє отримання основних продуктів харчування викликає велику тривогу. </a:t>
            </a:r>
          </a:p>
          <a:p>
            <a:r>
              <a:rPr lang="uk-UA" sz="1400" dirty="0"/>
              <a:t>У зв'язку з постійним зростанням цін відзначаються вкрай обмежені можливості задовольняти потреби, дефіцит в найнеобхідніших предметах: взуття, одягу, </a:t>
            </a:r>
            <a:r>
              <a:rPr lang="uk-UA" sz="1400" dirty="0" err="1"/>
              <a:t>шкільно</a:t>
            </a:r>
            <a:r>
              <a:rPr lang="uk-UA" sz="1400" dirty="0"/>
              <a:t>-письмових приладді. Рідкісна натуральна і матеріальна допомога проблеми не вирішує. </a:t>
            </a:r>
          </a:p>
          <a:p>
            <a:r>
              <a:rPr lang="uk-UA" sz="1400" dirty="0"/>
              <a:t>Бюджет таких сімей не має коштів на освіту, культурний і спортивний розвиток дітей, музично-художню освіту і навіть на літній відпочинок. У кожній п'ятій родині діти не відвідують дитячі садки через брак грошей на оплату. </a:t>
            </a:r>
          </a:p>
          <a:p>
            <a:r>
              <a:rPr lang="uk-UA" sz="1400" dirty="0"/>
              <a:t>Проблема працевлаштування батьків. Коли мати не працює, а батько не отримує тривалий час зарплату, нерегулярні і недостатні допомоги на дітей, виникає проблема пошуку нової роботи. Часто це посилюється незнанням законів та інформації про ті пільги, які покладені таким сім'ям. </a:t>
            </a:r>
          </a:p>
          <a:p>
            <a:r>
              <a:rPr lang="uk-UA" sz="1400" dirty="0"/>
              <a:t>Динаміка чисельності безробітних, зареєстрованих в органах служби зайнятості в РФ (тис. </a:t>
            </a:r>
            <a:r>
              <a:rPr lang="uk-UA" sz="1400" dirty="0" err="1"/>
              <a:t>чол</a:t>
            </a:r>
            <a:r>
              <a:rPr lang="uk-UA" sz="1400" dirty="0"/>
              <a:t>.) - Багатодітні батьки в 1991 р. - 1,2; в 1996 р. - 107,4. Сім'я з трьома неповнолітніми дітьми (за оцінками лабораторії НДІ Мінпраці і соціального розвитку РФ) при обох працюючих батьків, які отримують зарплату на середньому рівні, опиняється за межею бідності, в 1996 р. близько 76%. </a:t>
            </a:r>
          </a:p>
          <a:p>
            <a:r>
              <a:rPr lang="uk-UA" sz="1400" dirty="0"/>
              <a:t>Утриманські навантаження на сім'ю змінила структуру її доходів. Велике місце займали доходи від підприємницької діяльності, продажу сільськогосподарських продуктів, а також соціальні трансферти, що говорить про зниження економічної активності багатодітних сімей. </a:t>
            </a:r>
          </a:p>
        </p:txBody>
      </p:sp>
    </p:spTree>
    <p:extLst>
      <p:ext uri="{BB962C8B-B14F-4D97-AF65-F5344CB8AC3E}">
        <p14:creationId xmlns:p14="http://schemas.microsoft.com/office/powerpoint/2010/main" val="10133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Соціальні допомоги багатодітним сім</a:t>
            </a:r>
            <a:r>
              <a:rPr lang="en-US" dirty="0" smtClean="0"/>
              <a:t>’</a:t>
            </a:r>
            <a:r>
              <a:rPr lang="uk-UA" dirty="0" smtClean="0"/>
              <a:t>ям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sz="3400" dirty="0"/>
              <a:t>Соціальний працівник здійснює зв'язок між сім'єю та суб'єктами соціальної допомоги. </a:t>
            </a:r>
          </a:p>
          <a:p>
            <a:r>
              <a:rPr lang="uk-UA" sz="3400" dirty="0"/>
              <a:t>Служба зайнятості займається працевлаштуванням першочерговим багатодітних батьків; забезпеченням, по можливості, гнучкого графіка роботи; організацією навчання і перенавчання батьків для отримання іншої спеціальності; працевлаштуванням дітей та отриманням ними спеціальності, залученням до роботи підлітків, отриманням ними статусу безробітних, залученням їх до праці цілий рік. </a:t>
            </a:r>
          </a:p>
          <a:p>
            <a:r>
              <a:rPr lang="uk-UA" sz="3400" dirty="0"/>
              <a:t>На органи народної освіти (ВПЗ) покладено: відкриття безкоштовних секцій і гуртків, встановлення пільгових цін на придбання підручників; організація додаткової освіти для розвитку потенційних можливостей дітей, безкоштовного або зі знижкою відпочинку дітей в оздоровчому таборі, сімейного дозвілля і клубів за інтересами; відкриття педагогічного лекторію (з консультаціями психолога, педагога про сімейному вихованні</a:t>
            </a:r>
            <a:r>
              <a:rPr lang="uk-UA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5265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9975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6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491</TotalTime>
  <Words>967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Багатодітна сім’я </vt:lpstr>
      <vt:lpstr>Статистика</vt:lpstr>
      <vt:lpstr>Відношення до багатодітних сімей</vt:lpstr>
      <vt:lpstr>Презентация PowerPoint</vt:lpstr>
      <vt:lpstr>Родинні традиції</vt:lpstr>
      <vt:lpstr>Проблеми багатодітних сімей</vt:lpstr>
      <vt:lpstr>Соціальні допомоги багатодітним сім’ям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«Багатодітна родина-дітей багато не буває»</dc:title>
  <dc:creator>Biology</dc:creator>
  <cp:lastModifiedBy>user</cp:lastModifiedBy>
  <cp:revision>21</cp:revision>
  <dcterms:created xsi:type="dcterms:W3CDTF">2019-04-23T07:18:25Z</dcterms:created>
  <dcterms:modified xsi:type="dcterms:W3CDTF">2021-11-10T08:41:10Z</dcterms:modified>
</cp:coreProperties>
</file>